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3527" r:id="rId2"/>
    <p:sldId id="3002" r:id="rId3"/>
    <p:sldId id="3003" r:id="rId4"/>
    <p:sldId id="3009" r:id="rId5"/>
    <p:sldId id="3010" r:id="rId6"/>
    <p:sldId id="3015" r:id="rId7"/>
    <p:sldId id="3016" r:id="rId8"/>
    <p:sldId id="3017" r:id="rId9"/>
    <p:sldId id="3571" r:id="rId10"/>
    <p:sldId id="3572" r:id="rId11"/>
    <p:sldId id="3573" r:id="rId12"/>
    <p:sldId id="3574" r:id="rId13"/>
    <p:sldId id="3575" r:id="rId14"/>
    <p:sldId id="3576" r:id="rId15"/>
    <p:sldId id="3577" r:id="rId16"/>
    <p:sldId id="3578" r:id="rId17"/>
    <p:sldId id="3579" r:id="rId18"/>
    <p:sldId id="3580" r:id="rId19"/>
    <p:sldId id="3581" r:id="rId20"/>
    <p:sldId id="3582" r:id="rId21"/>
    <p:sldId id="3583" r:id="rId22"/>
    <p:sldId id="3584" r:id="rId23"/>
    <p:sldId id="3585" r:id="rId24"/>
    <p:sldId id="3586" r:id="rId25"/>
    <p:sldId id="3587" r:id="rId26"/>
    <p:sldId id="3588" r:id="rId27"/>
    <p:sldId id="3589" r:id="rId28"/>
    <p:sldId id="3590" r:id="rId29"/>
    <p:sldId id="3591" r:id="rId30"/>
    <p:sldId id="3592" r:id="rId31"/>
    <p:sldId id="3593" r:id="rId32"/>
    <p:sldId id="3594" r:id="rId33"/>
    <p:sldId id="3595" r:id="rId34"/>
    <p:sldId id="3596" r:id="rId35"/>
    <p:sldId id="3597" r:id="rId36"/>
    <p:sldId id="3598" r:id="rId37"/>
    <p:sldId id="3599" r:id="rId38"/>
    <p:sldId id="3600" r:id="rId39"/>
    <p:sldId id="3601" r:id="rId40"/>
    <p:sldId id="3602" r:id="rId41"/>
    <p:sldId id="3603" r:id="rId42"/>
    <p:sldId id="3604" r:id="rId43"/>
    <p:sldId id="3605" r:id="rId44"/>
    <p:sldId id="3606" r:id="rId45"/>
    <p:sldId id="3607" r:id="rId46"/>
    <p:sldId id="3608" r:id="rId47"/>
    <p:sldId id="3609" r:id="rId48"/>
    <p:sldId id="3610" r:id="rId49"/>
    <p:sldId id="3611" r:id="rId50"/>
    <p:sldId id="3612" r:id="rId51"/>
    <p:sldId id="3613" r:id="rId52"/>
    <p:sldId id="3614" r:id="rId53"/>
    <p:sldId id="3615" r:id="rId54"/>
    <p:sldId id="3616" r:id="rId55"/>
    <p:sldId id="3617" r:id="rId56"/>
    <p:sldId id="3618" r:id="rId57"/>
    <p:sldId id="3619" r:id="rId58"/>
    <p:sldId id="3620" r:id="rId59"/>
    <p:sldId id="3621" r:id="rId60"/>
    <p:sldId id="3622" r:id="rId61"/>
    <p:sldId id="3623" r:id="rId62"/>
    <p:sldId id="3624" r:id="rId63"/>
    <p:sldId id="3625" r:id="rId64"/>
    <p:sldId id="3626" r:id="rId65"/>
    <p:sldId id="3627" r:id="rId66"/>
    <p:sldId id="3628" r:id="rId67"/>
    <p:sldId id="3629" r:id="rId68"/>
    <p:sldId id="3630" r:id="rId69"/>
    <p:sldId id="3631" r:id="rId70"/>
    <p:sldId id="3632" r:id="rId71"/>
    <p:sldId id="3633" r:id="rId72"/>
    <p:sldId id="3634" r:id="rId73"/>
    <p:sldId id="3635" r:id="rId74"/>
    <p:sldId id="3636" r:id="rId75"/>
    <p:sldId id="3637" r:id="rId76"/>
    <p:sldId id="3638" r:id="rId77"/>
    <p:sldId id="3639" r:id="rId78"/>
    <p:sldId id="3640" r:id="rId79"/>
    <p:sldId id="3641" r:id="rId80"/>
    <p:sldId id="3642" r:id="rId81"/>
    <p:sldId id="3643" r:id="rId82"/>
    <p:sldId id="3644" r:id="rId83"/>
    <p:sldId id="3645" r:id="rId84"/>
    <p:sldId id="3646" r:id="rId85"/>
    <p:sldId id="3647" r:id="rId86"/>
    <p:sldId id="3648" r:id="rId87"/>
    <p:sldId id="3650" r:id="rId88"/>
    <p:sldId id="3651" r:id="rId89"/>
    <p:sldId id="3652" r:id="rId90"/>
    <p:sldId id="3653" r:id="rId91"/>
    <p:sldId id="3654" r:id="rId92"/>
    <p:sldId id="3655" r:id="rId93"/>
    <p:sldId id="3656" r:id="rId94"/>
    <p:sldId id="3657" r:id="rId95"/>
    <p:sldId id="3658" r:id="rId96"/>
  </p:sldIdLst>
  <p:sldSz cx="12192000" cy="6858000"/>
  <p:notesSz cx="6797675"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252"/>
    <a:srgbClr val="F2A3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4" autoAdjust="0"/>
    <p:restoredTop sz="95105" autoAdjust="0"/>
  </p:normalViewPr>
  <p:slideViewPr>
    <p:cSldViewPr snapToGrid="0">
      <p:cViewPr varScale="1">
        <p:scale>
          <a:sx n="114" d="100"/>
          <a:sy n="114" d="100"/>
        </p:scale>
        <p:origin x="-435"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40F1FFF7-2BA0-475E-BFE7-C3F82A9A6946}" type="datetimeFigureOut">
              <a:rPr lang="en-GB" smtClean="0"/>
              <a:t>20/12/2023</a:t>
            </a:fld>
            <a:endParaRPr lang="en-GB"/>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en-GB"/>
          </a:p>
        </p:txBody>
      </p:sp>
      <p:sp>
        <p:nvSpPr>
          <p:cNvPr id="5" name="灯片编号占位符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1BFBE7BA-17BE-4C72-BDE9-93CAA4D0D651}" type="slidenum">
              <a:rPr lang="en-GB" smtClean="0"/>
              <a:t>‹#›</a:t>
            </a:fld>
            <a:endParaRPr lang="en-GB"/>
          </a:p>
        </p:txBody>
      </p:sp>
    </p:spTree>
    <p:extLst>
      <p:ext uri="{BB962C8B-B14F-4D97-AF65-F5344CB8AC3E}">
        <p14:creationId xmlns:p14="http://schemas.microsoft.com/office/powerpoint/2010/main" val="2572729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21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215"/>
          </a:xfrm>
          <a:prstGeom prst="rect">
            <a:avLst/>
          </a:prstGeom>
        </p:spPr>
        <p:txBody>
          <a:bodyPr vert="horz" lIns="91440" tIns="45720" rIns="91440" bIns="45720" rtlCol="0"/>
          <a:lstStyle>
            <a:lvl1pPr algn="r">
              <a:defRPr sz="1200"/>
            </a:lvl1pPr>
          </a:lstStyle>
          <a:p>
            <a:fld id="{D299A35E-D7B7-4081-8EA2-331D8425DDD3}" type="datetimeFigureOut">
              <a:rPr lang="en-US" smtClean="0"/>
              <a:t>12/20/2023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8722"/>
            <a:ext cx="5438140" cy="390986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46E4F44D-EE3C-4964-A9AD-F143B10001B6}" type="slidenum">
              <a:rPr lang="en-US" smtClean="0"/>
              <a:t>‹#›</a:t>
            </a:fld>
            <a:endParaRPr lang="en-US"/>
          </a:p>
        </p:txBody>
      </p:sp>
    </p:spTree>
    <p:extLst>
      <p:ext uri="{BB962C8B-B14F-4D97-AF65-F5344CB8AC3E}">
        <p14:creationId xmlns:p14="http://schemas.microsoft.com/office/powerpoint/2010/main" val="4206448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29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38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39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40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59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68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71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07A0E9-4491-41B4-AB20-D835C7C86100}" type="slidenum">
              <a:rPr lang="en-US" smtClean="0"/>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7F2C8D-8D87-49B7-913C-2F3E7CE15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782307A-827B-49D5-93D5-888506111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08A13D66-163F-44AC-9E7C-288C45DCFC41}"/>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297BCF21-3CFD-4385-9DBC-F7BD17D8A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48E5275-B573-49CD-90AD-CB0DA97599F5}"/>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39205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3BAC9D-667A-4F8E-8A4B-5534E3501E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9AB3C54-24B0-464A-8D85-99A6883DC8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7B1B0D-7BB1-4E78-AD53-15520DE87041}"/>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925F90C4-EB39-462A-B466-D6BDB78E7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819E79-F059-4C7A-8814-C7FE069902E8}"/>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925028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963A2FF-4678-4216-98BC-A82B1465AF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6284147-CDB3-4F8F-AD86-029641C3E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48C6FF-7F91-4CDE-95B6-82CD5089D2A0}"/>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C4E431B2-6F17-46C5-9728-C9DF6803F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02F738F-8A91-493E-AE17-4C41E34E292B}"/>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5780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2FF930-BB1B-4E66-A750-14CDF2321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91519BF-68A6-43AA-89F5-C81A45FBF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85702ED-6F7F-4497-9059-B93C8F382FC7}"/>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2675094B-4552-47F8-A19A-C0E27DDE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07916A4-49B7-4704-8CAC-115D1DEA9C13}"/>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171740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5C7C10-1A04-4D5D-88D6-E25C15B2AA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7D7FAE4-EC71-4F88-836E-08C97267F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FE76022-E15C-4FC6-85EE-406E479892B6}"/>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937DC579-3692-4E9B-B338-4EAEFB61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DCDB079-213E-47A8-8BFE-6CB21B4D79A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07038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122CD8-DB14-4576-899F-2F2CE272E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6AF43D7-F323-46C2-B5D7-236AA5AF65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83D94A0-9200-4AC5-A43F-2BDC537726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78880A4B-B757-4DB9-B76F-9C884BC349C1}"/>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6" name="Footer Placeholder 5">
            <a:extLst>
              <a:ext uri="{FF2B5EF4-FFF2-40B4-BE49-F238E27FC236}">
                <a16:creationId xmlns="" xmlns:a16="http://schemas.microsoft.com/office/drawing/2014/main" id="{CF9B8ACA-D40F-4229-9841-511E5B71C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1FC1A17-3BF5-4EA5-BEFF-51260E8F739C}"/>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7408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1A95FE-0948-4BA1-8E48-1EB6D0A82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5A089F5-02CB-4DE6-8137-F5A641BFE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D60FF3C-480D-4C27-A5C0-3A0EF312E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86455D2-0EA6-45F2-ACFD-5B255D585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15001B6-1D21-4E2D-BFD9-31A494A76D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B7D2297-CA0A-4D7C-88D0-B7E630DD7FD4}"/>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8" name="Footer Placeholder 7">
            <a:extLst>
              <a:ext uri="{FF2B5EF4-FFF2-40B4-BE49-F238E27FC236}">
                <a16:creationId xmlns="" xmlns:a16="http://schemas.microsoft.com/office/drawing/2014/main" id="{F8B61E68-94DE-4D18-85C2-D659E8049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074391D-3478-49C6-A64F-7D922234981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597919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0B787D-CCE5-4351-A8D2-6FB40E4C6A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8D0080E-8BB7-4A2B-9E1E-A1884EAB7C8B}"/>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4" name="Footer Placeholder 3">
            <a:extLst>
              <a:ext uri="{FF2B5EF4-FFF2-40B4-BE49-F238E27FC236}">
                <a16:creationId xmlns="" xmlns:a16="http://schemas.microsoft.com/office/drawing/2014/main" id="{FC231991-0512-4363-BEC1-9F5FB2A4CF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FB0BCDD-F844-4A3B-AFC4-D12972D0E38D}"/>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60693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22F588C-0B58-4656-A1BF-EEBC5FAFC90E}"/>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3" name="Footer Placeholder 2">
            <a:extLst>
              <a:ext uri="{FF2B5EF4-FFF2-40B4-BE49-F238E27FC236}">
                <a16:creationId xmlns="" xmlns:a16="http://schemas.microsoft.com/office/drawing/2014/main" id="{355D5C27-B9EB-4358-845D-80E984EFEF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C80E9D9-71E6-4C4B-94D8-15A6D054D65F}"/>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37003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0D7AC6-3E96-4DF2-8B7B-8ED2ACA86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4AD3594C-6116-4D70-8609-3B3AE3B06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F40EF22-48F6-40F9-98DA-773AAB2C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1D922F2-9898-4FAD-84C3-E54D1A2B9486}"/>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6" name="Footer Placeholder 5">
            <a:extLst>
              <a:ext uri="{FF2B5EF4-FFF2-40B4-BE49-F238E27FC236}">
                <a16:creationId xmlns="" xmlns:a16="http://schemas.microsoft.com/office/drawing/2014/main" id="{6804D9C0-1537-41C1-A2E0-B949FC8C4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394171-1D38-4BB1-B05F-4399CBF9FF1E}"/>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32337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23BF37-234B-4CDC-9355-274310AF9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298EEF5-627E-47C5-882D-E9FB795C4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DD119AF-0700-4DB2-B0C2-497AE7D4A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BA68593-5F9E-4E5A-BFEB-7B311DCF793B}"/>
              </a:ext>
            </a:extLst>
          </p:cNvPr>
          <p:cNvSpPr>
            <a:spLocks noGrp="1"/>
          </p:cNvSpPr>
          <p:nvPr>
            <p:ph type="dt" sz="half" idx="10"/>
          </p:nvPr>
        </p:nvSpPr>
        <p:spPr/>
        <p:txBody>
          <a:bodyPr/>
          <a:lstStyle/>
          <a:p>
            <a:fld id="{2C8DE5C2-993C-4607-B26D-D4750998D4EC}" type="datetimeFigureOut">
              <a:rPr lang="en-US" smtClean="0"/>
              <a:t>12/20/2023</a:t>
            </a:fld>
            <a:endParaRPr lang="en-US"/>
          </a:p>
        </p:txBody>
      </p:sp>
      <p:sp>
        <p:nvSpPr>
          <p:cNvPr id="6" name="Footer Placeholder 5">
            <a:extLst>
              <a:ext uri="{FF2B5EF4-FFF2-40B4-BE49-F238E27FC236}">
                <a16:creationId xmlns="" xmlns:a16="http://schemas.microsoft.com/office/drawing/2014/main" id="{62C7370B-15E1-4CB0-9B85-006578F1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5CC3140-5AF3-4C9C-93D5-9F57668CAEAA}"/>
              </a:ext>
            </a:extLst>
          </p:cNvPr>
          <p:cNvSpPr>
            <a:spLocks noGrp="1"/>
          </p:cNvSpPr>
          <p:nvPr>
            <p:ph type="sldNum" sz="quarter" idx="12"/>
          </p:nvPr>
        </p:nvSpPr>
        <p:spPr/>
        <p:txBody>
          <a:bodyPr/>
          <a:lstStyle/>
          <a:p>
            <a:fld id="{2B49C5FF-F35B-42A8-986F-F5F50A539C6D}" type="slidenum">
              <a:rPr lang="en-US" smtClean="0"/>
              <a:t>‹#›</a:t>
            </a:fld>
            <a:endParaRPr lang="en-US"/>
          </a:p>
        </p:txBody>
      </p:sp>
    </p:spTree>
    <p:extLst>
      <p:ext uri="{BB962C8B-B14F-4D97-AF65-F5344CB8AC3E}">
        <p14:creationId xmlns:p14="http://schemas.microsoft.com/office/powerpoint/2010/main" val="21265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9710C75-A374-4D84-B806-79A414C18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8ABAD88-B91C-434B-9792-00329962BB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A9357FA-0154-4DB3-A3D3-332B7C5774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DE5C2-993C-4607-B26D-D4750998D4EC}" type="datetimeFigureOut">
              <a:rPr lang="en-US" smtClean="0"/>
              <a:t>12/20/2023</a:t>
            </a:fld>
            <a:endParaRPr lang="en-US"/>
          </a:p>
        </p:txBody>
      </p:sp>
      <p:sp>
        <p:nvSpPr>
          <p:cNvPr id="5" name="Footer Placeholder 4">
            <a:extLst>
              <a:ext uri="{FF2B5EF4-FFF2-40B4-BE49-F238E27FC236}">
                <a16:creationId xmlns="" xmlns:a16="http://schemas.microsoft.com/office/drawing/2014/main" id="{C7963CCD-B113-4C4B-BE1E-21FEF9B8A5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2A76117-D1BF-4D9D-A2E9-B4F402BA51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9C5FF-F35B-42A8-986F-F5F50A539C6D}" type="slidenum">
              <a:rPr lang="en-US" smtClean="0"/>
              <a:t>‹#›</a:t>
            </a:fld>
            <a:endParaRPr lang="en-US"/>
          </a:p>
        </p:txBody>
      </p:sp>
    </p:spTree>
    <p:extLst>
      <p:ext uri="{BB962C8B-B14F-4D97-AF65-F5344CB8AC3E}">
        <p14:creationId xmlns:p14="http://schemas.microsoft.com/office/powerpoint/2010/main" val="1209910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97073"/>
            <a:ext cx="10515600" cy="2852737"/>
          </a:xfrm>
        </p:spPr>
        <p:txBody>
          <a:bodyPr>
            <a:normAutofit/>
          </a:bodyPr>
          <a:lstStyle/>
          <a:p>
            <a:pPr algn="ctr"/>
            <a:r>
              <a:rPr lang="en-GB" dirty="0"/>
              <a:t>Cloud Services</a:t>
            </a:r>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0" y="3973"/>
            <a:ext cx="5223565" cy="3419061"/>
          </a:xfrm>
          <a:prstGeom prst="rect">
            <a:avLst/>
          </a:prstGeom>
        </p:spPr>
      </p:pic>
    </p:spTree>
    <p:extLst>
      <p:ext uri="{BB962C8B-B14F-4D97-AF65-F5344CB8AC3E}">
        <p14:creationId xmlns:p14="http://schemas.microsoft.com/office/powerpoint/2010/main" val="3938059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323" y="3423038"/>
            <a:ext cx="10515600" cy="1687581"/>
          </a:xfrm>
        </p:spPr>
        <p:txBody>
          <a:bodyPr>
            <a:normAutofit/>
          </a:bodyPr>
          <a:lstStyle/>
          <a:p>
            <a:pPr algn="ctr"/>
            <a:r>
              <a:rPr lang="en-GB" dirty="0"/>
              <a:t>Cloud </a:t>
            </a:r>
            <a:r>
              <a:rPr lang="en-GB" dirty="0" smtClean="0"/>
              <a:t>Storage Services</a:t>
            </a:r>
            <a:endParaRPr lang="en-GB"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452" y="3977"/>
            <a:ext cx="5223565" cy="3419061"/>
          </a:xfrm>
          <a:prstGeom prst="rect">
            <a:avLst/>
          </a:prstGeom>
        </p:spPr>
      </p:pic>
    </p:spTree>
    <p:extLst>
      <p:ext uri="{BB962C8B-B14F-4D97-AF65-F5344CB8AC3E}">
        <p14:creationId xmlns:p14="http://schemas.microsoft.com/office/powerpoint/2010/main" val="3451750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t>Amazon S3</a:t>
            </a:r>
          </a:p>
          <a:p>
            <a:r>
              <a:rPr lang="en-US" sz="2400" dirty="0"/>
              <a:t>Amazon EFS</a:t>
            </a:r>
          </a:p>
          <a:p>
            <a:r>
              <a:rPr lang="en-US" sz="2400" dirty="0"/>
              <a:t>Amazon EBS</a:t>
            </a:r>
          </a:p>
          <a:p>
            <a:r>
              <a:rPr lang="en-US" sz="2400" dirty="0"/>
              <a:t>AWS Storage Gateway</a:t>
            </a:r>
          </a:p>
        </p:txBody>
      </p:sp>
      <p:sp>
        <p:nvSpPr>
          <p:cNvPr id="8" name="Footer Placeholder 7"/>
          <p:cNvSpPr>
            <a:spLocks noGrp="1"/>
          </p:cNvSpPr>
          <p:nvPr>
            <p:ph type="ftr" sz="quarter" idx="11"/>
          </p:nvPr>
        </p:nvSpPr>
        <p:spPr/>
        <p:txBody>
          <a:bodyPr/>
          <a:lstStyle/>
          <a:p>
            <a:r>
              <a:rPr lang="en-US" dirty="0"/>
              <a:t>© 2019 Arshdeep Bahga &amp; Vijay Madisetti</a:t>
            </a:r>
          </a:p>
        </p:txBody>
      </p:sp>
    </p:spTree>
    <p:extLst>
      <p:ext uri="{BB962C8B-B14F-4D97-AF65-F5344CB8AC3E}">
        <p14:creationId xmlns:p14="http://schemas.microsoft.com/office/powerpoint/2010/main" val="256542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solidFill>
                  <a:srgbClr val="FF0000"/>
                </a:solidFill>
              </a:rPr>
              <a:t>Cloud Storage types</a:t>
            </a:r>
          </a:p>
          <a:p>
            <a:r>
              <a:rPr lang="en-US" sz="2400" dirty="0"/>
              <a:t>Amazon S3</a:t>
            </a:r>
          </a:p>
          <a:p>
            <a:r>
              <a:rPr lang="en-US" sz="2400" dirty="0"/>
              <a:t>Amazon EFS</a:t>
            </a:r>
          </a:p>
          <a:p>
            <a:r>
              <a:rPr lang="en-US" sz="2400" dirty="0"/>
              <a:t>Amazon EBS</a:t>
            </a:r>
          </a:p>
          <a:p>
            <a:r>
              <a:rPr lang="en-US" sz="2400" dirty="0"/>
              <a:t>AWS Storage Gateway</a:t>
            </a:r>
          </a:p>
        </p:txBody>
      </p:sp>
    </p:spTree>
    <p:extLst>
      <p:ext uri="{BB962C8B-B14F-4D97-AF65-F5344CB8AC3E}">
        <p14:creationId xmlns:p14="http://schemas.microsoft.com/office/powerpoint/2010/main" val="324399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Storage Types</a:t>
            </a:r>
          </a:p>
        </p:txBody>
      </p:sp>
      <p:sp>
        <p:nvSpPr>
          <p:cNvPr id="3" name="Content Placeholder 2"/>
          <p:cNvSpPr>
            <a:spLocks noGrp="1"/>
          </p:cNvSpPr>
          <p:nvPr>
            <p:ph idx="1"/>
          </p:nvPr>
        </p:nvSpPr>
        <p:spPr>
          <a:xfrm>
            <a:off x="838200" y="1825625"/>
            <a:ext cx="4697095" cy="4351655"/>
          </a:xfrm>
        </p:spPr>
        <p:txBody>
          <a:bodyPr>
            <a:normAutofit/>
          </a:bodyPr>
          <a:lstStyle/>
          <a:p>
            <a:r>
              <a:rPr lang="en-US" sz="3600" dirty="0"/>
              <a:t>In cloud computing environments, three types of storage solutions are offered: </a:t>
            </a:r>
          </a:p>
          <a:p>
            <a:pPr lvl="1"/>
            <a:r>
              <a:rPr lang="en-US" sz="3200" dirty="0"/>
              <a:t>Block storage</a:t>
            </a:r>
          </a:p>
          <a:p>
            <a:pPr lvl="1"/>
            <a:r>
              <a:rPr lang="en-US" sz="3200" dirty="0"/>
              <a:t>File storage</a:t>
            </a:r>
          </a:p>
          <a:p>
            <a:pPr lvl="1"/>
            <a:r>
              <a:rPr lang="en-US" sz="3200" dirty="0"/>
              <a:t>Object storage</a:t>
            </a:r>
          </a:p>
        </p:txBody>
      </p:sp>
      <p:pic>
        <p:nvPicPr>
          <p:cNvPr id="5" name="Picture 4" descr="Screenshot from 2019-08-16 11-38-19"/>
          <p:cNvPicPr>
            <a:picLocks noChangeAspect="1"/>
          </p:cNvPicPr>
          <p:nvPr/>
        </p:nvPicPr>
        <p:blipFill>
          <a:blip r:embed="rId3"/>
          <a:stretch>
            <a:fillRect/>
          </a:stretch>
        </p:blipFill>
        <p:spPr>
          <a:xfrm>
            <a:off x="5534660" y="1825625"/>
            <a:ext cx="6657340" cy="3937000"/>
          </a:xfrm>
          <a:prstGeom prst="rect">
            <a:avLst/>
          </a:prstGeom>
        </p:spPr>
      </p:pic>
    </p:spTree>
    <p:extLst>
      <p:ext uri="{BB962C8B-B14F-4D97-AF65-F5344CB8AC3E}">
        <p14:creationId xmlns:p14="http://schemas.microsoft.com/office/powerpoint/2010/main" val="85644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4125" y="-311127"/>
            <a:ext cx="1617875" cy="2561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lstStyle/>
          <a:p>
            <a:r>
              <a:rPr lang="en-US" dirty="0">
                <a:sym typeface="+mn-ea"/>
              </a:rPr>
              <a:t>Block </a:t>
            </a:r>
            <a:r>
              <a:rPr lang="x-none" altLang="en-US" dirty="0">
                <a:sym typeface="+mn-ea"/>
              </a:rPr>
              <a:t>S</a:t>
            </a:r>
            <a:r>
              <a:rPr lang="en-US" dirty="0">
                <a:sym typeface="+mn-ea"/>
              </a:rPr>
              <a:t>torage</a:t>
            </a:r>
            <a:endParaRPr lang="x-none" altLang="en-US" dirty="0">
              <a:latin typeface="Arial" panose="020B0604020202020204" pitchFamily="34" charset="0"/>
            </a:endParaRPr>
          </a:p>
        </p:txBody>
      </p:sp>
      <p:sp>
        <p:nvSpPr>
          <p:cNvPr id="3" name="Content Placeholder 2"/>
          <p:cNvSpPr>
            <a:spLocks noGrp="1"/>
          </p:cNvSpPr>
          <p:nvPr>
            <p:ph idx="1"/>
          </p:nvPr>
        </p:nvSpPr>
        <p:spPr/>
        <p:txBody>
          <a:bodyPr>
            <a:normAutofit/>
          </a:bodyPr>
          <a:lstStyle/>
          <a:p>
            <a:r>
              <a:rPr lang="en-US" sz="3600" dirty="0"/>
              <a:t>Block storage operates </a:t>
            </a:r>
            <a:r>
              <a:rPr lang="en-US" sz="3600" dirty="0">
                <a:solidFill>
                  <a:srgbClr val="FF0000"/>
                </a:solidFill>
              </a:rPr>
              <a:t>at the operating system kernel level</a:t>
            </a:r>
            <a:r>
              <a:rPr lang="en-US" sz="3600" dirty="0"/>
              <a:t>, and the data is stored and organized as an </a:t>
            </a:r>
            <a:r>
              <a:rPr lang="en-US" sz="3600" dirty="0">
                <a:solidFill>
                  <a:srgbClr val="FF0000"/>
                </a:solidFill>
              </a:rPr>
              <a:t>array of unrelated blocks.</a:t>
            </a:r>
            <a:r>
              <a:rPr lang="en-US" sz="3600" dirty="0"/>
              <a:t> </a:t>
            </a:r>
          </a:p>
          <a:p>
            <a:r>
              <a:rPr lang="en-US" sz="3600" dirty="0"/>
              <a:t>In Block storage, the data is stored </a:t>
            </a:r>
            <a:r>
              <a:rPr lang="en-US" sz="3600" dirty="0">
                <a:solidFill>
                  <a:srgbClr val="FF0000"/>
                </a:solidFill>
              </a:rPr>
              <a:t>without any concept of data format or type</a:t>
            </a:r>
            <a:r>
              <a:rPr lang="en-US" sz="3600" dirty="0"/>
              <a:t>. </a:t>
            </a:r>
          </a:p>
          <a:p>
            <a:r>
              <a:rPr lang="en-US" sz="3600" dirty="0"/>
              <a:t>Block storage is accessed over the network as a Storage Area Network (SAN) using protocols such as iSCSI.</a:t>
            </a:r>
          </a:p>
        </p:txBody>
      </p:sp>
    </p:spTree>
    <p:extLst>
      <p:ext uri="{BB962C8B-B14F-4D97-AF65-F5344CB8AC3E}">
        <p14:creationId xmlns:p14="http://schemas.microsoft.com/office/powerpoint/2010/main" val="3528528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704" y="43580"/>
            <a:ext cx="1549131" cy="2674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lstStyle/>
          <a:p>
            <a:r>
              <a:rPr lang="en-US" dirty="0">
                <a:sym typeface="+mn-ea"/>
              </a:rPr>
              <a:t>File </a:t>
            </a:r>
            <a:r>
              <a:rPr lang="x-none" altLang="en-US" dirty="0">
                <a:sym typeface="+mn-ea"/>
              </a:rPr>
              <a:t>S</a:t>
            </a:r>
            <a:r>
              <a:rPr lang="en-US" dirty="0">
                <a:sym typeface="+mn-ea"/>
              </a:rPr>
              <a:t>torage</a:t>
            </a:r>
            <a:endParaRPr lang="x-none" altLang="en-US" dirty="0">
              <a:latin typeface="Arial" panose="020B0604020202020204" pitchFamily="34" charset="0"/>
            </a:endParaRPr>
          </a:p>
        </p:txBody>
      </p:sp>
      <p:sp>
        <p:nvSpPr>
          <p:cNvPr id="3" name="Content Placeholder 2"/>
          <p:cNvSpPr>
            <a:spLocks noGrp="1"/>
          </p:cNvSpPr>
          <p:nvPr>
            <p:ph idx="1"/>
          </p:nvPr>
        </p:nvSpPr>
        <p:spPr/>
        <p:txBody>
          <a:bodyPr>
            <a:noAutofit/>
          </a:bodyPr>
          <a:lstStyle/>
          <a:p>
            <a:r>
              <a:rPr lang="en-US" dirty="0"/>
              <a:t>File storage operates </a:t>
            </a:r>
            <a:r>
              <a:rPr lang="en-US" dirty="0">
                <a:solidFill>
                  <a:srgbClr val="FF0000"/>
                </a:solidFill>
              </a:rPr>
              <a:t>at the operating system user level</a:t>
            </a:r>
            <a:r>
              <a:rPr lang="en-US" dirty="0"/>
              <a:t>, and the data is stored as data blocks which are managed by a file system. </a:t>
            </a:r>
          </a:p>
          <a:p>
            <a:r>
              <a:rPr lang="en-US" dirty="0"/>
              <a:t>In file storage, </a:t>
            </a:r>
            <a:r>
              <a:rPr lang="en-US" dirty="0">
                <a:solidFill>
                  <a:srgbClr val="FF0000"/>
                </a:solidFill>
              </a:rPr>
              <a:t>data is managed as a named hierarchy of files and folders</a:t>
            </a:r>
            <a:r>
              <a:rPr lang="en-US" dirty="0"/>
              <a:t>. </a:t>
            </a:r>
          </a:p>
          <a:p>
            <a:r>
              <a:rPr lang="en-US" dirty="0"/>
              <a:t>Files have meta-data associated with them (such as file name, type, and creation date). </a:t>
            </a:r>
          </a:p>
          <a:p>
            <a:r>
              <a:rPr lang="en-US" dirty="0"/>
              <a:t>File storage is accessed over the network as a Network Attached Storage (NAS) using protocols such as Network File System (NFS) or Common Internet File System (CIFS).</a:t>
            </a:r>
          </a:p>
        </p:txBody>
      </p:sp>
    </p:spTree>
    <p:extLst>
      <p:ext uri="{BB962C8B-B14F-4D97-AF65-F5344CB8AC3E}">
        <p14:creationId xmlns:p14="http://schemas.microsoft.com/office/powerpoint/2010/main" val="79368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578" y="-70981"/>
            <a:ext cx="1557403" cy="2528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lstStyle/>
          <a:p>
            <a:r>
              <a:rPr lang="x-none" altLang="en-US" dirty="0">
                <a:sym typeface="+mn-ea"/>
              </a:rPr>
              <a:t>Object S</a:t>
            </a:r>
            <a:r>
              <a:rPr lang="en-US" dirty="0">
                <a:sym typeface="+mn-ea"/>
              </a:rPr>
              <a:t>torage</a:t>
            </a:r>
            <a:endParaRPr lang="x-none" altLang="en-US" dirty="0">
              <a:latin typeface="Arial" panose="020B0604020202020204" pitchFamily="34" charset="0"/>
            </a:endParaRPr>
          </a:p>
        </p:txBody>
      </p:sp>
      <p:sp>
        <p:nvSpPr>
          <p:cNvPr id="3" name="Content Placeholder 2"/>
          <p:cNvSpPr>
            <a:spLocks noGrp="1"/>
          </p:cNvSpPr>
          <p:nvPr>
            <p:ph idx="1"/>
          </p:nvPr>
        </p:nvSpPr>
        <p:spPr/>
        <p:txBody>
          <a:bodyPr>
            <a:normAutofit/>
          </a:bodyPr>
          <a:lstStyle/>
          <a:p>
            <a:r>
              <a:rPr lang="en-US" sz="3600" dirty="0"/>
              <a:t>Object storage operates </a:t>
            </a:r>
            <a:r>
              <a:rPr lang="en-US" sz="3600" dirty="0">
                <a:solidFill>
                  <a:srgbClr val="FF0000"/>
                </a:solidFill>
              </a:rPr>
              <a:t>at the application level</a:t>
            </a:r>
            <a:r>
              <a:rPr lang="en-US" sz="3600" dirty="0"/>
              <a:t>, and the </a:t>
            </a:r>
            <a:r>
              <a:rPr lang="en-US" sz="3600" dirty="0">
                <a:solidFill>
                  <a:srgbClr val="FF0000"/>
                </a:solidFill>
              </a:rPr>
              <a:t>data is stored as objects</a:t>
            </a:r>
            <a:r>
              <a:rPr lang="en-US" sz="3600" dirty="0"/>
              <a:t>. </a:t>
            </a:r>
          </a:p>
          <a:p>
            <a:r>
              <a:rPr lang="en-US" sz="3600" dirty="0"/>
              <a:t>Each object consists of an object identifier (OID), data, and meta-data. </a:t>
            </a:r>
          </a:p>
          <a:p>
            <a:r>
              <a:rPr lang="en-US" sz="3600" dirty="0"/>
              <a:t>Object storage is accessed with protocols such as HTTP using REST APIs.</a:t>
            </a:r>
          </a:p>
        </p:txBody>
      </p:sp>
    </p:spTree>
    <p:extLst>
      <p:ext uri="{BB962C8B-B14F-4D97-AF65-F5344CB8AC3E}">
        <p14:creationId xmlns:p14="http://schemas.microsoft.com/office/powerpoint/2010/main" val="39403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Cloud storage types</a:t>
            </a:r>
            <a:endParaRPr lang="en-GB" dirty="0"/>
          </a:p>
        </p:txBody>
      </p:sp>
      <p:sp>
        <p:nvSpPr>
          <p:cNvPr id="3" name="Content Placeholder 2"/>
          <p:cNvSpPr>
            <a:spLocks noGrp="1"/>
          </p:cNvSpPr>
          <p:nvPr>
            <p:ph idx="1"/>
          </p:nvPr>
        </p:nvSpPr>
        <p:spPr/>
        <p:txBody>
          <a:bodyPr>
            <a:normAutofit/>
          </a:bodyPr>
          <a:lstStyle/>
          <a:p>
            <a:r>
              <a:rPr lang="en-GB" sz="4000" dirty="0" smtClean="0"/>
              <a:t>Each </a:t>
            </a:r>
            <a:r>
              <a:rPr lang="en-GB" sz="4000" dirty="0"/>
              <a:t>type of storage has its own characteristics and is suitable for specific use cases. </a:t>
            </a:r>
            <a:endParaRPr lang="en-GB" sz="4000" dirty="0" smtClean="0"/>
          </a:p>
          <a:p>
            <a:pPr lvl="1"/>
            <a:r>
              <a:rPr lang="en-GB" sz="3600" dirty="0" smtClean="0"/>
              <a:t>File </a:t>
            </a:r>
            <a:r>
              <a:rPr lang="en-GB" sz="3600" dirty="0"/>
              <a:t>storage is organized hierarchically for </a:t>
            </a:r>
            <a:r>
              <a:rPr lang="en-GB" sz="3600" dirty="0">
                <a:solidFill>
                  <a:srgbClr val="FF0000"/>
                </a:solidFill>
              </a:rPr>
              <a:t>easy human </a:t>
            </a:r>
            <a:r>
              <a:rPr lang="en-GB" sz="3600" dirty="0" smtClean="0">
                <a:solidFill>
                  <a:srgbClr val="FF0000"/>
                </a:solidFill>
              </a:rPr>
              <a:t>access</a:t>
            </a:r>
          </a:p>
          <a:p>
            <a:pPr lvl="1"/>
            <a:r>
              <a:rPr lang="en-GB" sz="3600" dirty="0" smtClean="0"/>
              <a:t>Object </a:t>
            </a:r>
            <a:r>
              <a:rPr lang="en-GB" sz="3600" dirty="0"/>
              <a:t>storage is designed for </a:t>
            </a:r>
            <a:r>
              <a:rPr lang="en-GB" sz="3600" dirty="0">
                <a:solidFill>
                  <a:srgbClr val="FF0000"/>
                </a:solidFill>
              </a:rPr>
              <a:t>large-scale and unstructured </a:t>
            </a:r>
            <a:r>
              <a:rPr lang="en-GB" sz="3600" dirty="0" smtClean="0">
                <a:solidFill>
                  <a:srgbClr val="FF0000"/>
                </a:solidFill>
              </a:rPr>
              <a:t>data</a:t>
            </a:r>
          </a:p>
          <a:p>
            <a:pPr lvl="1"/>
            <a:r>
              <a:rPr lang="en-GB" sz="3600" dirty="0" smtClean="0"/>
              <a:t>Block </a:t>
            </a:r>
            <a:r>
              <a:rPr lang="en-GB" sz="3600" dirty="0"/>
              <a:t>storage provides </a:t>
            </a:r>
            <a:r>
              <a:rPr lang="en-GB" sz="3600" dirty="0">
                <a:solidFill>
                  <a:srgbClr val="FF0000"/>
                </a:solidFill>
              </a:rPr>
              <a:t>raw, high-performance storage for applications</a:t>
            </a:r>
            <a:r>
              <a:rPr lang="en-GB" sz="3600" dirty="0"/>
              <a:t>. </a:t>
            </a:r>
          </a:p>
        </p:txBody>
      </p:sp>
      <p:pic>
        <p:nvPicPr>
          <p:cNvPr id="4" name="Picture 3" descr="Screenshot from 2019-08-16 11-38-19"/>
          <p:cNvPicPr>
            <a:picLocks noChangeAspect="1"/>
          </p:cNvPicPr>
          <p:nvPr/>
        </p:nvPicPr>
        <p:blipFill>
          <a:blip r:embed="rId2"/>
          <a:stretch>
            <a:fillRect/>
          </a:stretch>
        </p:blipFill>
        <p:spPr>
          <a:xfrm>
            <a:off x="8989568" y="65024"/>
            <a:ext cx="2885440" cy="1706384"/>
          </a:xfrm>
          <a:prstGeom prst="rect">
            <a:avLst/>
          </a:prstGeom>
        </p:spPr>
      </p:pic>
    </p:spTree>
    <p:extLst>
      <p:ext uri="{BB962C8B-B14F-4D97-AF65-F5344CB8AC3E}">
        <p14:creationId xmlns:p14="http://schemas.microsoft.com/office/powerpoint/2010/main" val="2145821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normAutofit/>
          </a:bodyPr>
          <a:lstStyle/>
          <a:p>
            <a:r>
              <a:rPr lang="en-US" sz="3600" dirty="0"/>
              <a:t>Cloud Storage types</a:t>
            </a:r>
          </a:p>
          <a:p>
            <a:r>
              <a:rPr lang="en-US" sz="3600" dirty="0">
                <a:solidFill>
                  <a:srgbClr val="FF0000"/>
                </a:solidFill>
              </a:rPr>
              <a:t>Amazon S3</a:t>
            </a:r>
          </a:p>
          <a:p>
            <a:r>
              <a:rPr lang="en-US" sz="3600" dirty="0"/>
              <a:t>Amazon EFS</a:t>
            </a:r>
          </a:p>
          <a:p>
            <a:r>
              <a:rPr lang="en-US" sz="3600" dirty="0"/>
              <a:t>Amazon EBS</a:t>
            </a:r>
          </a:p>
          <a:p>
            <a:r>
              <a:rPr lang="en-US" sz="3600" dirty="0"/>
              <a:t>AWS Storage Gateway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577" y="1978913"/>
            <a:ext cx="5315076" cy="26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83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578" y="-70981"/>
            <a:ext cx="1557403" cy="2528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lstStyle/>
          <a:p>
            <a:r>
              <a:rPr dirty="0">
                <a:sym typeface="+mn-ea"/>
              </a:rPr>
              <a:t>Amazon Simple Storage Service (S3)</a:t>
            </a:r>
          </a:p>
        </p:txBody>
      </p:sp>
      <p:sp>
        <p:nvSpPr>
          <p:cNvPr id="3" name="Content Placeholder 2"/>
          <p:cNvSpPr>
            <a:spLocks noGrp="1"/>
          </p:cNvSpPr>
          <p:nvPr>
            <p:ph idx="1"/>
          </p:nvPr>
        </p:nvSpPr>
        <p:spPr>
          <a:xfrm>
            <a:off x="838200" y="1825625"/>
            <a:ext cx="9077960" cy="4351338"/>
          </a:xfrm>
        </p:spPr>
        <p:txBody>
          <a:bodyPr/>
          <a:lstStyle/>
          <a:p>
            <a:r>
              <a:rPr lang="en-US" sz="2000" dirty="0">
                <a:latin typeface="Arial" panose="020B0604020202020204" pitchFamily="34" charset="0"/>
                <a:cs typeface="Arial" panose="020B0604020202020204" pitchFamily="34" charset="0"/>
              </a:rPr>
              <a:t>Amazon Simple Storage Service(S3) is an online cloud-based data storage infrastructure for storing and retrieving any amount of data. </a:t>
            </a:r>
          </a:p>
          <a:p>
            <a:r>
              <a:rPr lang="en-US" sz="2000" dirty="0">
                <a:latin typeface="Arial" panose="020B0604020202020204" pitchFamily="34" charset="0"/>
                <a:cs typeface="Arial" panose="020B0604020202020204" pitchFamily="34" charset="0"/>
              </a:rPr>
              <a:t>S3 provides a highly reliable, scalable, fast, fully redundant, and affordable storage infrastructure. </a:t>
            </a:r>
          </a:p>
          <a:p>
            <a:r>
              <a:rPr lang="en-US" sz="2000" dirty="0">
                <a:latin typeface="Arial" panose="020B0604020202020204" pitchFamily="34" charset="0"/>
                <a:cs typeface="Arial" panose="020B0604020202020204" pitchFamily="34" charset="0"/>
              </a:rPr>
              <a:t>S3 is a cloud </a:t>
            </a:r>
            <a:r>
              <a:rPr lang="en-US" sz="2000" dirty="0">
                <a:solidFill>
                  <a:srgbClr val="FF0000"/>
                </a:solidFill>
                <a:latin typeface="Arial" panose="020B0604020202020204" pitchFamily="34" charset="0"/>
                <a:cs typeface="Arial" panose="020B0604020202020204" pitchFamily="34" charset="0"/>
              </a:rPr>
              <a:t>object storage </a:t>
            </a:r>
            <a:r>
              <a:rPr lang="en-US" sz="2000" dirty="0">
                <a:latin typeface="Arial" panose="020B0604020202020204" pitchFamily="34" charset="0"/>
                <a:cs typeface="Arial" panose="020B0604020202020204" pitchFamily="34" charset="0"/>
              </a:rPr>
              <a:t>service</a:t>
            </a:r>
            <a:r>
              <a:rPr lang="en-US" sz="2000" dirty="0" smtClean="0">
                <a:latin typeface="Arial" panose="020B0604020202020204" pitchFamily="34" charset="0"/>
                <a:cs typeface="Arial" panose="020B0604020202020204" pitchFamily="34" charset="0"/>
              </a:rPr>
              <a:t>.</a:t>
            </a:r>
          </a:p>
          <a:p>
            <a:r>
              <a:rPr lang="en-US" sz="2000" dirty="0" smtClean="0">
                <a:latin typeface="Arial" panose="020B0604020202020204" pitchFamily="34" charset="0"/>
                <a:cs typeface="Arial" panose="020B0604020202020204" pitchFamily="34" charset="0"/>
              </a:rPr>
              <a:t>You need to create </a:t>
            </a:r>
            <a:r>
              <a:rPr lang="en-US" sz="2000" dirty="0" smtClean="0">
                <a:solidFill>
                  <a:srgbClr val="FF0000"/>
                </a:solidFill>
                <a:latin typeface="Arial" panose="020B0604020202020204" pitchFamily="34" charset="0"/>
                <a:cs typeface="Arial" panose="020B0604020202020204" pitchFamily="34" charset="0"/>
              </a:rPr>
              <a:t>a bucket </a:t>
            </a:r>
            <a:r>
              <a:rPr lang="en-US" sz="2000" dirty="0" smtClean="0">
                <a:latin typeface="Arial" panose="020B0604020202020204" pitchFamily="34" charset="0"/>
                <a:cs typeface="Arial" panose="020B0604020202020204" pitchFamily="34" charset="0"/>
              </a:rPr>
              <a:t>before you can store data on S3</a:t>
            </a:r>
            <a:endParaRPr lang="en-US" sz="2000" dirty="0">
              <a:latin typeface="Arial" panose="020B0604020202020204" pitchFamily="34" charset="0"/>
              <a:cs typeface="Arial" panose="020B0604020202020204" pitchFamily="34" charset="0"/>
            </a:endParaRPr>
          </a:p>
          <a:p>
            <a:pPr lvl="1"/>
            <a:r>
              <a:rPr lang="en-US" sz="1600" dirty="0" smtClean="0">
                <a:latin typeface="Arial" panose="020B0604020202020204" pitchFamily="34" charset="0"/>
                <a:cs typeface="Arial" panose="020B0604020202020204" pitchFamily="34" charset="0"/>
              </a:rPr>
              <a:t>S3 </a:t>
            </a:r>
            <a:r>
              <a:rPr lang="en-US" sz="1600" dirty="0">
                <a:latin typeface="Arial" panose="020B0604020202020204" pitchFamily="34" charset="0"/>
                <a:cs typeface="Arial" panose="020B0604020202020204" pitchFamily="34" charset="0"/>
              </a:rPr>
              <a:t>console provides simple wizards for creating a new bucket and uploading files. </a:t>
            </a:r>
          </a:p>
          <a:p>
            <a:r>
              <a:rPr lang="en-US" sz="2000" dirty="0">
                <a:latin typeface="Arial" panose="020B0604020202020204" pitchFamily="34" charset="0"/>
                <a:cs typeface="Arial" panose="020B0604020202020204" pitchFamily="34" charset="0"/>
              </a:rPr>
              <a:t>You can upload any type of file to S3. </a:t>
            </a:r>
          </a:p>
          <a:p>
            <a:pPr lvl="1"/>
            <a:r>
              <a:rPr lang="en-US" sz="1600" dirty="0">
                <a:latin typeface="Arial" panose="020B0604020202020204" pitchFamily="34" charset="0"/>
                <a:cs typeface="Arial" panose="020B0604020202020204" pitchFamily="34" charset="0"/>
              </a:rPr>
              <a:t>While uploading a file, you can specify the redundancy and encryption options and access permissions. </a:t>
            </a:r>
          </a:p>
          <a:p>
            <a:r>
              <a:rPr lang="en-US" sz="2000" dirty="0">
                <a:latin typeface="Arial" panose="020B0604020202020204" pitchFamily="34" charset="0"/>
                <a:cs typeface="Arial" panose="020B0604020202020204" pitchFamily="34" charset="0"/>
              </a:rPr>
              <a:t>Data stored on S3 is independent of any server and is accessed over the Internet using the S3 web interface or console, S3 REST APIs or using the AWS SDKs.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7344" y="3950716"/>
            <a:ext cx="2580640" cy="258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82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Core Cloud Service Categories</a:t>
            </a:r>
          </a:p>
        </p:txBody>
      </p:sp>
      <p:sp>
        <p:nvSpPr>
          <p:cNvPr id="3" name="Content Placeholder 2"/>
          <p:cNvSpPr>
            <a:spLocks noGrp="1"/>
          </p:cNvSpPr>
          <p:nvPr>
            <p:ph idx="1"/>
          </p:nvPr>
        </p:nvSpPr>
        <p:spPr/>
        <p:txBody>
          <a:bodyPr>
            <a:normAutofit/>
          </a:bodyPr>
          <a:lstStyle/>
          <a:p>
            <a:r>
              <a:rPr lang="en-GB" sz="3600" dirty="0"/>
              <a:t>Cloud Compute Services</a:t>
            </a:r>
          </a:p>
          <a:p>
            <a:r>
              <a:rPr lang="en-GB" sz="3600" dirty="0"/>
              <a:t>Cloud Networking Services</a:t>
            </a:r>
          </a:p>
          <a:p>
            <a:r>
              <a:rPr lang="en-GB" sz="3600" dirty="0"/>
              <a:t>Cloud Storage Services</a:t>
            </a:r>
          </a:p>
          <a:p>
            <a:r>
              <a:rPr lang="en-GB" sz="3600" dirty="0"/>
              <a:t>Cloud Security, Identity, and Compliance Services</a:t>
            </a:r>
          </a:p>
          <a:p>
            <a:r>
              <a:rPr lang="en-GB" sz="3600" dirty="0"/>
              <a:t>Cloud Analytics Services</a:t>
            </a:r>
          </a:p>
          <a:p>
            <a:r>
              <a:rPr lang="en-GB" sz="3600" dirty="0"/>
              <a:t>Cloud Database Services</a:t>
            </a:r>
          </a:p>
        </p:txBody>
      </p:sp>
    </p:spTree>
    <p:extLst>
      <p:ext uri="{BB962C8B-B14F-4D97-AF65-F5344CB8AC3E}">
        <p14:creationId xmlns:p14="http://schemas.microsoft.com/office/powerpoint/2010/main" val="4240133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S3 Storage</a:t>
            </a:r>
            <a:endParaRPr lang="en-GB" dirty="0"/>
          </a:p>
        </p:txBody>
      </p:sp>
      <p:sp>
        <p:nvSpPr>
          <p:cNvPr id="3" name="Content Placeholder 2"/>
          <p:cNvSpPr>
            <a:spLocks noGrp="1"/>
          </p:cNvSpPr>
          <p:nvPr>
            <p:ph idx="1"/>
          </p:nvPr>
        </p:nvSpPr>
        <p:spPr>
          <a:xfrm>
            <a:off x="838200" y="1825625"/>
            <a:ext cx="7258150" cy="4351338"/>
          </a:xfrm>
        </p:spPr>
        <p:txBody>
          <a:bodyPr>
            <a:normAutofit/>
          </a:bodyPr>
          <a:lstStyle/>
          <a:p>
            <a:r>
              <a:rPr lang="en-GB" sz="3600" dirty="0" smtClean="0"/>
              <a:t>A </a:t>
            </a:r>
            <a:r>
              <a:rPr lang="en-GB" sz="3600" dirty="0"/>
              <a:t>bucket is a high-level container that organizes and holds objects, while an object is the actual data unit stored within a bucket. </a:t>
            </a:r>
            <a:endParaRPr lang="en-GB" sz="3600" dirty="0" smtClean="0"/>
          </a:p>
          <a:p>
            <a:r>
              <a:rPr lang="en-GB" sz="3600" dirty="0" smtClean="0"/>
              <a:t>Buckets </a:t>
            </a:r>
            <a:r>
              <a:rPr lang="en-GB" sz="3600" dirty="0"/>
              <a:t>provide a way to manage and organize objects, and objects store the actual content, along with </a:t>
            </a:r>
            <a:r>
              <a:rPr lang="en-GB" sz="3600" dirty="0" smtClean="0"/>
              <a:t>metadata</a:t>
            </a:r>
            <a:endParaRPr lang="en-GB"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50" y="1599193"/>
            <a:ext cx="3296724" cy="4185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707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dirty="0">
                <a:latin typeface="Arial" panose="020B0604020202020204" pitchFamily="34" charset="0"/>
              </a:rPr>
              <a:t>S3 Buckets</a:t>
            </a:r>
          </a:p>
        </p:txBody>
      </p:sp>
      <p:sp>
        <p:nvSpPr>
          <p:cNvPr id="3" name="Content Placeholder 2"/>
          <p:cNvSpPr>
            <a:spLocks noGrp="1"/>
          </p:cNvSpPr>
          <p:nvPr>
            <p:ph idx="1"/>
          </p:nvPr>
        </p:nvSpPr>
        <p:spPr/>
        <p:txBody>
          <a:bodyPr>
            <a:noAutofit/>
          </a:bodyPr>
          <a:lstStyle/>
          <a:p>
            <a:r>
              <a:rPr lang="en-US" sz="3200" dirty="0">
                <a:latin typeface="Arial" panose="020B0604020202020204" pitchFamily="34" charset="0"/>
                <a:cs typeface="Arial" panose="020B0604020202020204" pitchFamily="34" charset="0"/>
                <a:sym typeface="+mn-ea"/>
              </a:rPr>
              <a:t>Data stored on S3 is organized in the form of buckets. </a:t>
            </a:r>
          </a:p>
          <a:p>
            <a:r>
              <a:rPr lang="en-US" sz="3200" dirty="0">
                <a:latin typeface="Arial" panose="020B0604020202020204" pitchFamily="34" charset="0"/>
                <a:cs typeface="Arial" panose="020B0604020202020204" pitchFamily="34" charset="0"/>
              </a:rPr>
              <a:t>While creating a bucket, a bucket name is provided. </a:t>
            </a:r>
          </a:p>
          <a:p>
            <a:r>
              <a:rPr lang="en-US" sz="3200" dirty="0">
                <a:latin typeface="Arial" panose="020B0604020202020204" pitchFamily="34" charset="0"/>
                <a:cs typeface="Arial" panose="020B0604020202020204" pitchFamily="34" charset="0"/>
              </a:rPr>
              <a:t>The bucket name has to be unique across all AWS accounts, and not just within your AWS account. </a:t>
            </a:r>
          </a:p>
          <a:p>
            <a:r>
              <a:rPr lang="en-US" sz="3200" dirty="0">
                <a:latin typeface="Arial" panose="020B0604020202020204" pitchFamily="34" charset="0"/>
                <a:cs typeface="Arial" panose="020B0604020202020204" pitchFamily="34" charset="0"/>
              </a:rPr>
              <a:t>An S3 bucket is created for a specific region. </a:t>
            </a:r>
          </a:p>
          <a:p>
            <a:r>
              <a:rPr lang="en-US" sz="3200" dirty="0">
                <a:solidFill>
                  <a:srgbClr val="FF0000"/>
                </a:solidFill>
                <a:latin typeface="Arial" panose="020B0604020202020204" pitchFamily="34" charset="0"/>
                <a:cs typeface="Arial" panose="020B0604020202020204" pitchFamily="34" charset="0"/>
              </a:rPr>
              <a:t>By selecting a region for the bucket, you can control where your data is stored.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7049" y="0"/>
            <a:ext cx="2239101" cy="185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2629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dirty="0">
                <a:latin typeface="Arial" panose="020B0604020202020204" pitchFamily="34" charset="0"/>
              </a:rPr>
              <a:t>S3 Objects</a:t>
            </a:r>
          </a:p>
        </p:txBody>
      </p:sp>
      <p:sp>
        <p:nvSpPr>
          <p:cNvPr id="3" name="Content Placeholder 2"/>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sym typeface="+mn-ea"/>
              </a:rPr>
              <a:t>Objects are the entities which are stored in Amazon </a:t>
            </a:r>
            <a:r>
              <a:rPr lang="en-US" dirty="0" smtClean="0">
                <a:latin typeface="Arial" panose="020B0604020202020204" pitchFamily="34" charset="0"/>
                <a:cs typeface="Arial" panose="020B0604020202020204" pitchFamily="34" charset="0"/>
                <a:sym typeface="+mn-ea"/>
              </a:rPr>
              <a:t>S3</a:t>
            </a:r>
            <a:endParaRPr lang="en-US" dirty="0">
              <a:latin typeface="Arial" panose="020B0604020202020204" pitchFamily="34" charset="0"/>
              <a:cs typeface="Arial" panose="020B0604020202020204" pitchFamily="34" charset="0"/>
              <a:sym typeface="+mn-ea"/>
            </a:endParaRPr>
          </a:p>
          <a:p>
            <a:r>
              <a:rPr lang="en-US" dirty="0">
                <a:latin typeface="Arial" panose="020B0604020202020204" pitchFamily="34" charset="0"/>
                <a:cs typeface="Arial" panose="020B0604020202020204" pitchFamily="34" charset="0"/>
                <a:sym typeface="+mn-ea"/>
              </a:rPr>
              <a:t>Objects have object data and </a:t>
            </a:r>
            <a:r>
              <a:rPr lang="en-US" dirty="0" smtClean="0">
                <a:latin typeface="Arial" panose="020B0604020202020204" pitchFamily="34" charset="0"/>
                <a:cs typeface="Arial" panose="020B0604020202020204" pitchFamily="34" charset="0"/>
                <a:sym typeface="+mn-ea"/>
              </a:rPr>
              <a:t>meta-data</a:t>
            </a:r>
          </a:p>
          <a:p>
            <a:pPr lvl="1"/>
            <a:r>
              <a:rPr lang="en-GB" dirty="0">
                <a:latin typeface="Arial" panose="020B0604020202020204" pitchFamily="34" charset="0"/>
                <a:cs typeface="Arial" panose="020B0604020202020204" pitchFamily="34" charset="0"/>
                <a:sym typeface="+mn-ea"/>
              </a:rPr>
              <a:t>The Metadata for an object consists of a set of key-value pairs which provide information regarding the object</a:t>
            </a:r>
          </a:p>
          <a:p>
            <a:r>
              <a:rPr lang="en-US" dirty="0" smtClean="0">
                <a:latin typeface="Arial" panose="020B0604020202020204" pitchFamily="34" charset="0"/>
                <a:cs typeface="Arial" panose="020B0604020202020204" pitchFamily="34" charset="0"/>
                <a:sym typeface="+mn-ea"/>
              </a:rPr>
              <a:t>Objects </a:t>
            </a:r>
            <a:r>
              <a:rPr lang="en-US" dirty="0">
                <a:latin typeface="Arial" panose="020B0604020202020204" pitchFamily="34" charset="0"/>
                <a:cs typeface="Arial" panose="020B0604020202020204" pitchFamily="34" charset="0"/>
                <a:sym typeface="+mn-ea"/>
              </a:rPr>
              <a:t>can store data in any format, and the data stored is opaque to </a:t>
            </a:r>
            <a:r>
              <a:rPr lang="en-US" dirty="0" smtClean="0">
                <a:latin typeface="Arial" panose="020B0604020202020204" pitchFamily="34" charset="0"/>
                <a:cs typeface="Arial" panose="020B0604020202020204" pitchFamily="34" charset="0"/>
                <a:sym typeface="+mn-ea"/>
              </a:rPr>
              <a:t>S3</a:t>
            </a:r>
            <a:endParaRPr lang="en-US" dirty="0">
              <a:latin typeface="Arial" panose="020B0604020202020204" pitchFamily="34" charset="0"/>
              <a:cs typeface="Arial" panose="020B0604020202020204" pitchFamily="34" charset="0"/>
              <a:sym typeface="+mn-ea"/>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6217" y="4093996"/>
            <a:ext cx="4234063" cy="254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5856" y="0"/>
            <a:ext cx="6535737"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045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dirty="0">
                <a:latin typeface="Arial" panose="020B0604020202020204" pitchFamily="34" charset="0"/>
              </a:rPr>
              <a:t>S3 Objects</a:t>
            </a:r>
          </a:p>
        </p:txBody>
      </p:sp>
      <p:sp>
        <p:nvSpPr>
          <p:cNvPr id="3" name="Content Placeholder 2"/>
          <p:cNvSpPr>
            <a:spLocks noGrp="1"/>
          </p:cNvSpPr>
          <p:nvPr>
            <p:ph idx="1"/>
          </p:nvPr>
        </p:nvSpPr>
        <p:spPr/>
        <p:txBody>
          <a:bodyPr>
            <a:normAutofit/>
          </a:bodyPr>
          <a:lstStyle/>
          <a:p>
            <a:r>
              <a:rPr lang="en-US" dirty="0" smtClean="0">
                <a:latin typeface="Arial" panose="020B0604020202020204" pitchFamily="34" charset="0"/>
                <a:cs typeface="Arial" panose="020B0604020202020204" pitchFamily="34" charset="0"/>
                <a:sym typeface="+mn-ea"/>
              </a:rPr>
              <a:t>Objects </a:t>
            </a:r>
            <a:r>
              <a:rPr lang="en-US" dirty="0">
                <a:latin typeface="Arial" panose="020B0604020202020204" pitchFamily="34" charset="0"/>
                <a:cs typeface="Arial" panose="020B0604020202020204" pitchFamily="34" charset="0"/>
                <a:sym typeface="+mn-ea"/>
              </a:rPr>
              <a:t>size can range from 0 bytes to 5TB. </a:t>
            </a:r>
          </a:p>
          <a:p>
            <a:r>
              <a:rPr lang="en-US" dirty="0">
                <a:latin typeface="Arial" panose="020B0604020202020204" pitchFamily="34" charset="0"/>
                <a:cs typeface="Arial" panose="020B0604020202020204" pitchFamily="34" charset="0"/>
                <a:sym typeface="+mn-ea"/>
              </a:rPr>
              <a:t>An object consists of a Key, Version ID, Value, Meta-data, Subresources, and Access Control Information. </a:t>
            </a:r>
          </a:p>
          <a:p>
            <a:pPr lvl="1"/>
            <a:r>
              <a:rPr lang="en-US" sz="2800" dirty="0" smtClean="0">
                <a:latin typeface="Arial" panose="020B0604020202020204" pitchFamily="34" charset="0"/>
                <a:cs typeface="Arial" panose="020B0604020202020204" pitchFamily="34" charset="0"/>
                <a:sym typeface="+mn-ea"/>
              </a:rPr>
              <a:t>Key </a:t>
            </a:r>
            <a:r>
              <a:rPr lang="en-US" sz="2800" dirty="0">
                <a:latin typeface="Arial" panose="020B0604020202020204" pitchFamily="34" charset="0"/>
                <a:cs typeface="Arial" panose="020B0604020202020204" pitchFamily="34" charset="0"/>
                <a:sym typeface="+mn-ea"/>
              </a:rPr>
              <a:t>is the name that is assigned to the object. </a:t>
            </a:r>
          </a:p>
          <a:p>
            <a:pPr lvl="1"/>
            <a:r>
              <a:rPr lang="en-US" sz="2800" dirty="0" smtClean="0">
                <a:latin typeface="Arial" panose="020B0604020202020204" pitchFamily="34" charset="0"/>
                <a:cs typeface="Arial" panose="020B0604020202020204" pitchFamily="34" charset="0"/>
                <a:sym typeface="+mn-ea"/>
              </a:rPr>
              <a:t>You </a:t>
            </a:r>
            <a:r>
              <a:rPr lang="en-US" sz="2800" dirty="0">
                <a:latin typeface="Arial" panose="020B0604020202020204" pitchFamily="34" charset="0"/>
                <a:cs typeface="Arial" panose="020B0604020202020204" pitchFamily="34" charset="0"/>
                <a:sym typeface="+mn-ea"/>
              </a:rPr>
              <a:t>can use versioning to keep multiple versions of the same object in a bucket.</a:t>
            </a:r>
          </a:p>
          <a:p>
            <a:pPr lvl="2"/>
            <a:r>
              <a:rPr lang="en-US" sz="2400" dirty="0">
                <a:latin typeface="Arial" panose="020B0604020202020204" pitchFamily="34" charset="0"/>
                <a:cs typeface="Arial" panose="020B0604020202020204" pitchFamily="34" charset="0"/>
                <a:sym typeface="+mn-ea"/>
              </a:rPr>
              <a:t>Version ID allows you to identify a specific version of an object. </a:t>
            </a:r>
          </a:p>
          <a:p>
            <a:pPr lvl="1"/>
            <a:r>
              <a:rPr lang="en-US" sz="2800" dirty="0">
                <a:latin typeface="Arial" panose="020B0604020202020204" pitchFamily="34" charset="0"/>
                <a:cs typeface="Arial" panose="020B0604020202020204" pitchFamily="34" charset="0"/>
                <a:sym typeface="+mn-ea"/>
              </a:rPr>
              <a:t>The Value of an object is the actual content which you store. Value is a sequence of bytes. </a:t>
            </a:r>
          </a:p>
        </p:txBody>
      </p:sp>
    </p:spTree>
    <p:extLst>
      <p:ext uri="{BB962C8B-B14F-4D97-AF65-F5344CB8AC3E}">
        <p14:creationId xmlns:p14="http://schemas.microsoft.com/office/powerpoint/2010/main" val="168748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dirty="0">
                <a:latin typeface="Arial" panose="020B0604020202020204" pitchFamily="34" charset="0"/>
              </a:rPr>
              <a:t>S3 Bucket Policies and ACLs</a:t>
            </a:r>
          </a:p>
        </p:txBody>
      </p:sp>
      <p:sp>
        <p:nvSpPr>
          <p:cNvPr id="3" name="Content Placeholder 2"/>
          <p:cNvSpPr>
            <a:spLocks noGrp="1"/>
          </p:cNvSpPr>
          <p:nvPr>
            <p:ph idx="1"/>
          </p:nvPr>
        </p:nvSpPr>
        <p:spPr/>
        <p:txBody>
          <a:bodyPr>
            <a:normAutofit/>
          </a:bodyPr>
          <a:lstStyle/>
          <a:p>
            <a:r>
              <a:rPr lang="en-US" sz="3600" dirty="0">
                <a:latin typeface="Arial" panose="020B0604020202020204" pitchFamily="34" charset="0"/>
                <a:cs typeface="Arial" panose="020B0604020202020204" pitchFamily="34" charset="0"/>
                <a:sym typeface="+mn-ea"/>
              </a:rPr>
              <a:t>By default, access to all resources in S3, including buckets and objects is private. </a:t>
            </a:r>
          </a:p>
          <a:p>
            <a:r>
              <a:rPr lang="en-US" sz="3600" dirty="0">
                <a:latin typeface="Arial" panose="020B0604020202020204" pitchFamily="34" charset="0"/>
                <a:cs typeface="Arial" panose="020B0604020202020204" pitchFamily="34" charset="0"/>
                <a:sym typeface="+mn-ea"/>
              </a:rPr>
              <a:t>You can manage access to the S3 resources using </a:t>
            </a:r>
            <a:endParaRPr lang="en-US" sz="3600" dirty="0" smtClean="0">
              <a:latin typeface="Arial" panose="020B0604020202020204" pitchFamily="34" charset="0"/>
              <a:cs typeface="Arial" panose="020B0604020202020204" pitchFamily="34" charset="0"/>
              <a:sym typeface="+mn-ea"/>
            </a:endParaRPr>
          </a:p>
          <a:p>
            <a:pPr lvl="1"/>
            <a:r>
              <a:rPr lang="en-US" sz="3200" dirty="0" smtClean="0">
                <a:latin typeface="Arial" panose="020B0604020202020204" pitchFamily="34" charset="0"/>
                <a:cs typeface="Arial" panose="020B0604020202020204" pitchFamily="34" charset="0"/>
                <a:sym typeface="+mn-ea"/>
              </a:rPr>
              <a:t>resource-based policies</a:t>
            </a:r>
          </a:p>
          <a:p>
            <a:pPr lvl="1"/>
            <a:r>
              <a:rPr lang="en-US" sz="3200" dirty="0" smtClean="0">
                <a:latin typeface="Arial" panose="020B0604020202020204" pitchFamily="34" charset="0"/>
                <a:cs typeface="Arial" panose="020B0604020202020204" pitchFamily="34" charset="0"/>
                <a:sym typeface="+mn-ea"/>
              </a:rPr>
              <a:t>user-based policies</a:t>
            </a:r>
            <a:endParaRPr lang="en-US" sz="3200" dirty="0">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2817445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sym typeface="+mn-ea"/>
              </a:rPr>
              <a:t>Resource-based </a:t>
            </a:r>
            <a:r>
              <a:rPr lang="en-US" dirty="0">
                <a:latin typeface="Arial" panose="020B0604020202020204" pitchFamily="34" charset="0"/>
                <a:cs typeface="Arial" panose="020B0604020202020204" pitchFamily="34" charset="0"/>
                <a:sym typeface="+mn-ea"/>
              </a:rPr>
              <a:t>policies</a:t>
            </a:r>
            <a:endParaRPr lang="en-GB" dirty="0"/>
          </a:p>
        </p:txBody>
      </p:sp>
      <p:sp>
        <p:nvSpPr>
          <p:cNvPr id="3" name="Content Placeholder 2"/>
          <p:cNvSpPr>
            <a:spLocks noGrp="1"/>
          </p:cNvSpPr>
          <p:nvPr>
            <p:ph idx="1"/>
          </p:nvPr>
        </p:nvSpPr>
        <p:spPr>
          <a:xfrm>
            <a:off x="838200" y="1825625"/>
            <a:ext cx="8156757" cy="4351338"/>
          </a:xfrm>
        </p:spPr>
        <p:txBody>
          <a:bodyPr>
            <a:normAutofit/>
          </a:bodyPr>
          <a:lstStyle/>
          <a:p>
            <a:r>
              <a:rPr lang="en-GB" sz="3200" dirty="0"/>
              <a:t>Resource-based policies include bucket policies and access control lists (ACLs)). </a:t>
            </a:r>
          </a:p>
          <a:p>
            <a:r>
              <a:rPr lang="en-GB" sz="3200" dirty="0"/>
              <a:t>An ACL defines which AWS accounts or groups are granted access and the type of access such as READ, WRITE, READ_ACP, WRITE_ACP, and FULL_CONTROL.</a:t>
            </a:r>
          </a:p>
          <a:p>
            <a:pPr lvl="1"/>
            <a:r>
              <a:rPr lang="en-GB" sz="2800" dirty="0"/>
              <a:t>Access Control Lists (ACLs) allow you to grant permissions such as read or write at the level of a bucket or object. </a:t>
            </a:r>
          </a:p>
          <a:p>
            <a:endParaRPr lang="en-GB"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7141" y="1960954"/>
            <a:ext cx="2746922" cy="257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430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sym typeface="+mn-ea"/>
              </a:rPr>
              <a:t>User-based </a:t>
            </a:r>
            <a:r>
              <a:rPr lang="en-US" dirty="0">
                <a:latin typeface="Arial" panose="020B0604020202020204" pitchFamily="34" charset="0"/>
                <a:cs typeface="Arial" panose="020B0604020202020204" pitchFamily="34" charset="0"/>
                <a:sym typeface="+mn-ea"/>
              </a:rPr>
              <a:t>policies</a:t>
            </a:r>
            <a:endParaRPr lang="en-GB" dirty="0"/>
          </a:p>
        </p:txBody>
      </p:sp>
      <p:sp>
        <p:nvSpPr>
          <p:cNvPr id="3" name="Content Placeholder 2"/>
          <p:cNvSpPr>
            <a:spLocks noGrp="1"/>
          </p:cNvSpPr>
          <p:nvPr>
            <p:ph idx="1"/>
          </p:nvPr>
        </p:nvSpPr>
        <p:spPr/>
        <p:txBody>
          <a:bodyPr/>
          <a:lstStyle/>
          <a:p>
            <a:r>
              <a:rPr lang="en-US" dirty="0">
                <a:latin typeface="Arial" panose="020B0604020202020204" pitchFamily="34" charset="0"/>
                <a:cs typeface="Arial" panose="020B0604020202020204" pitchFamily="34" charset="0"/>
                <a:sym typeface="+mn-ea"/>
              </a:rPr>
              <a:t>User-based policies include AWS Identity and Access Management (IAM) policies attached to users in an AWS account.</a:t>
            </a:r>
          </a:p>
          <a:p>
            <a:r>
              <a:rPr lang="en-GB" dirty="0"/>
              <a:t>You can create IAM users, groups, and roles in your account and attach access policies to them granting them access to AWS resources, including Amazon S3.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248" y="4114842"/>
            <a:ext cx="353377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174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fontScale="90000"/>
          </a:bodyPr>
          <a:lstStyle/>
          <a:p>
            <a:r>
              <a:rPr lang="x-none" dirty="0">
                <a:latin typeface="Arial" panose="020B0604020202020204" pitchFamily="34" charset="0"/>
              </a:rPr>
              <a:t>Cross-Origin Resource Sharing (CORS) in S3</a:t>
            </a:r>
          </a:p>
        </p:txBody>
      </p:sp>
      <p:sp>
        <p:nvSpPr>
          <p:cNvPr id="3" name="Content Placeholder 2"/>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sym typeface="+mn-ea"/>
              </a:rPr>
              <a:t>Cross-Origin Resource Sharing (CORS) is a mechanism that allows a client application running at one origin (domain) to have permission to access selected resources from a different origin (domain). </a:t>
            </a:r>
          </a:p>
          <a:p>
            <a:r>
              <a:rPr lang="en-US" dirty="0">
                <a:latin typeface="Arial" panose="020B0604020202020204" pitchFamily="34" charset="0"/>
                <a:cs typeface="Arial" panose="020B0604020202020204" pitchFamily="34" charset="0"/>
                <a:sym typeface="+mn-ea"/>
              </a:rPr>
              <a:t>You can enable CORS for an S3 bucket using the Amazon S3 console, or by using the Amazon S3 REST API and the AWS SDKs. </a:t>
            </a:r>
          </a:p>
          <a:p>
            <a:r>
              <a:rPr lang="en-US" dirty="0">
                <a:latin typeface="Arial" panose="020B0604020202020204" pitchFamily="34" charset="0"/>
                <a:cs typeface="Arial" panose="020B0604020202020204" pitchFamily="34" charset="0"/>
                <a:sym typeface="+mn-ea"/>
              </a:rPr>
              <a:t>To allow cross-origin requests, a CORS configuration is created. A CORS configuration specifies rules such as the origins which are allowed to access a bucket, the allowed operations or HTTP methods, and other operation-specific information.</a:t>
            </a:r>
          </a:p>
        </p:txBody>
      </p:sp>
    </p:spTree>
    <p:extLst>
      <p:ext uri="{BB962C8B-B14F-4D97-AF65-F5344CB8AC3E}">
        <p14:creationId xmlns:p14="http://schemas.microsoft.com/office/powerpoint/2010/main" val="591340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latin typeface="Arial" panose="020B0604020202020204" pitchFamily="34" charset="0"/>
              </a:rPr>
              <a:t>CORS </a:t>
            </a:r>
            <a:r>
              <a:rPr lang="x-none">
                <a:latin typeface="Arial" panose="020B0604020202020204" pitchFamily="34" charset="0"/>
              </a:rPr>
              <a:t>in </a:t>
            </a:r>
            <a:r>
              <a:rPr lang="x-none" smtClean="0">
                <a:latin typeface="Arial" panose="020B0604020202020204" pitchFamily="34" charset="0"/>
              </a:rPr>
              <a:t>S3</a:t>
            </a:r>
            <a:r>
              <a:rPr lang="en-GB" dirty="0" smtClean="0">
                <a:latin typeface="Arial" panose="020B0604020202020204" pitchFamily="34" charset="0"/>
              </a:rPr>
              <a:t> example</a:t>
            </a:r>
            <a:endParaRPr lang="en-GB" dirty="0"/>
          </a:p>
        </p:txBody>
      </p:sp>
      <p:sp>
        <p:nvSpPr>
          <p:cNvPr id="3" name="Content Placeholder 2"/>
          <p:cNvSpPr>
            <a:spLocks noGrp="1"/>
          </p:cNvSpPr>
          <p:nvPr>
            <p:ph idx="1"/>
          </p:nvPr>
        </p:nvSpPr>
        <p:spPr>
          <a:xfrm>
            <a:off x="838200" y="1825625"/>
            <a:ext cx="5977504" cy="4351338"/>
          </a:xfrm>
        </p:spPr>
        <p:txBody>
          <a:bodyPr>
            <a:normAutofit/>
          </a:bodyPr>
          <a:lstStyle/>
          <a:p>
            <a:r>
              <a:rPr lang="en-GB" sz="3600" dirty="0"/>
              <a:t> PUT, POST, and DELETE methods are allowed from cross-origin requester </a:t>
            </a:r>
            <a:r>
              <a:rPr lang="en-GB" sz="3600" dirty="0" smtClean="0"/>
              <a:t>www.scaler.com</a:t>
            </a:r>
            <a:endParaRPr lang="en-GB" sz="36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511" y="48768"/>
            <a:ext cx="5479983" cy="6598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305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4153" y="-85344"/>
            <a:ext cx="3807847" cy="236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Versioning in S3</a:t>
            </a:r>
          </a:p>
        </p:txBody>
      </p:sp>
      <p:sp>
        <p:nvSpPr>
          <p:cNvPr id="3" name="Content Placeholder 2"/>
          <p:cNvSpPr>
            <a:spLocks noGrp="1"/>
          </p:cNvSpPr>
          <p:nvPr>
            <p:ph idx="1"/>
          </p:nvPr>
        </p:nvSpPr>
        <p:spPr/>
        <p:txBody>
          <a:bodyPr>
            <a:noAutofit/>
          </a:bodyPr>
          <a:lstStyle/>
          <a:p>
            <a:r>
              <a:rPr lang="en-US" sz="2400" dirty="0">
                <a:latin typeface="Arial" panose="020B0604020202020204" pitchFamily="34" charset="0"/>
                <a:cs typeface="Arial" panose="020B0604020202020204" pitchFamily="34" charset="0"/>
                <a:sym typeface="+mn-ea"/>
              </a:rPr>
              <a:t>S3 allows you to enable versioning for a bucket. </a:t>
            </a:r>
          </a:p>
          <a:p>
            <a:r>
              <a:rPr lang="en-US" sz="2400" dirty="0">
                <a:latin typeface="Arial" panose="020B0604020202020204" pitchFamily="34" charset="0"/>
                <a:cs typeface="Arial" panose="020B0604020202020204" pitchFamily="34" charset="0"/>
                <a:sym typeface="+mn-ea"/>
              </a:rPr>
              <a:t>When versioning is enabled, you can have multiple versions of an object in one bucket. </a:t>
            </a:r>
          </a:p>
          <a:p>
            <a:r>
              <a:rPr lang="en-US" sz="2400" dirty="0">
                <a:latin typeface="Arial" panose="020B0604020202020204" pitchFamily="34" charset="0"/>
                <a:cs typeface="Arial" panose="020B0604020202020204" pitchFamily="34" charset="0"/>
                <a:sym typeface="+mn-ea"/>
              </a:rPr>
              <a:t>Versioning helps in protecting your data from accidental or malicious updates or deletes. </a:t>
            </a:r>
          </a:p>
          <a:p>
            <a:r>
              <a:rPr lang="en-US" sz="2400" dirty="0">
                <a:latin typeface="Arial" panose="020B0604020202020204" pitchFamily="34" charset="0"/>
                <a:cs typeface="Arial" panose="020B0604020202020204" pitchFamily="34" charset="0"/>
                <a:sym typeface="+mn-ea"/>
              </a:rPr>
              <a:t>Each version is identified by a version ID. </a:t>
            </a:r>
          </a:p>
          <a:p>
            <a:r>
              <a:rPr lang="en-US" sz="2400" dirty="0">
                <a:latin typeface="Arial" panose="020B0604020202020204" pitchFamily="34" charset="0"/>
                <a:cs typeface="Arial" panose="020B0604020202020204" pitchFamily="34" charset="0"/>
                <a:sym typeface="+mn-ea"/>
              </a:rPr>
              <a:t>You can retrieve and restore every version of every object stored in a bucket for which versioning is enabled. </a:t>
            </a:r>
          </a:p>
          <a:p>
            <a:r>
              <a:rPr lang="en-US" sz="2400" dirty="0">
                <a:latin typeface="Arial" panose="020B0604020202020204" pitchFamily="34" charset="0"/>
                <a:cs typeface="Arial" panose="020B0604020202020204" pitchFamily="34" charset="0"/>
                <a:sym typeface="+mn-ea"/>
              </a:rPr>
              <a:t>Versioning is enabled at the bucket level and once enabled, it cannot be disabled, but can only be suspended. </a:t>
            </a:r>
          </a:p>
          <a:p>
            <a:r>
              <a:rPr lang="en-US" sz="2400" dirty="0">
                <a:latin typeface="Arial" panose="020B0604020202020204" pitchFamily="34" charset="0"/>
                <a:cs typeface="Arial" panose="020B0604020202020204" pitchFamily="34" charset="0"/>
                <a:sym typeface="+mn-ea"/>
              </a:rPr>
              <a:t>A bucket in which versioning is enabled maintains one current and zero or more noncurrent object versions.</a:t>
            </a:r>
          </a:p>
        </p:txBody>
      </p:sp>
    </p:spTree>
    <p:extLst>
      <p:ext uri="{BB962C8B-B14F-4D97-AF65-F5344CB8AC3E}">
        <p14:creationId xmlns:p14="http://schemas.microsoft.com/office/powerpoint/2010/main" val="388430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Core Cloud Service Categories</a:t>
            </a:r>
          </a:p>
        </p:txBody>
      </p:sp>
      <p:sp>
        <p:nvSpPr>
          <p:cNvPr id="3" name="Content Placeholder 2"/>
          <p:cNvSpPr>
            <a:spLocks noGrp="1"/>
          </p:cNvSpPr>
          <p:nvPr>
            <p:ph idx="1"/>
          </p:nvPr>
        </p:nvSpPr>
        <p:spPr/>
        <p:txBody>
          <a:bodyPr>
            <a:normAutofit/>
          </a:bodyPr>
          <a:lstStyle/>
          <a:p>
            <a:r>
              <a:rPr lang="en-GB" sz="3600" dirty="0">
                <a:solidFill>
                  <a:srgbClr val="FF0000"/>
                </a:solidFill>
              </a:rPr>
              <a:t>Cloud Compute Services</a:t>
            </a:r>
          </a:p>
          <a:p>
            <a:r>
              <a:rPr lang="en-GB" sz="3600" dirty="0"/>
              <a:t>Cloud Networking Services</a:t>
            </a:r>
          </a:p>
          <a:p>
            <a:r>
              <a:rPr lang="en-GB" sz="3600" dirty="0"/>
              <a:t>Cloud Storage Services</a:t>
            </a:r>
          </a:p>
          <a:p>
            <a:r>
              <a:rPr lang="en-GB" sz="3600" dirty="0"/>
              <a:t>Cloud Security, Identity, and Compliance Services</a:t>
            </a:r>
          </a:p>
          <a:p>
            <a:r>
              <a:rPr lang="en-GB" sz="3600" dirty="0"/>
              <a:t>Cloud Analytics Services</a:t>
            </a:r>
          </a:p>
          <a:p>
            <a:r>
              <a:rPr lang="en-GB" sz="3600" dirty="0"/>
              <a:t>Cloud Database Services</a:t>
            </a:r>
          </a:p>
        </p:txBody>
      </p:sp>
    </p:spTree>
    <p:extLst>
      <p:ext uri="{BB962C8B-B14F-4D97-AF65-F5344CB8AC3E}">
        <p14:creationId xmlns:p14="http://schemas.microsoft.com/office/powerpoint/2010/main" val="108296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954" y="90321"/>
            <a:ext cx="25908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Versioning example</a:t>
            </a:r>
            <a:endParaRPr lang="en-GB" dirty="0"/>
          </a:p>
        </p:txBody>
      </p:sp>
      <p:sp>
        <p:nvSpPr>
          <p:cNvPr id="3" name="Content Placeholder 2"/>
          <p:cNvSpPr>
            <a:spLocks noGrp="1"/>
          </p:cNvSpPr>
          <p:nvPr>
            <p:ph idx="1"/>
          </p:nvPr>
        </p:nvSpPr>
        <p:spPr/>
        <p:txBody>
          <a:bodyPr>
            <a:normAutofit/>
          </a:bodyPr>
          <a:lstStyle/>
          <a:p>
            <a:r>
              <a:rPr lang="en-GB" dirty="0"/>
              <a:t>For example, in one bucket you can have two objects with the same key (object name) but different version IDs, such as photo.gif (version 111111) and photo.gif (version 121212</a:t>
            </a:r>
            <a:r>
              <a:rPr lang="en-GB" dirty="0" smtClean="0"/>
              <a:t>).</a:t>
            </a:r>
          </a:p>
          <a:p>
            <a:r>
              <a:rPr lang="en-GB" dirty="0"/>
              <a:t>When you PUT an object in a versioning-enabled bucket, the noncurrent version is not </a:t>
            </a:r>
            <a:r>
              <a:rPr lang="en-GB" dirty="0" smtClean="0"/>
              <a:t>overwritten</a:t>
            </a:r>
          </a:p>
          <a:p>
            <a:pPr lvl="1"/>
            <a:r>
              <a:rPr lang="en-GB" dirty="0" smtClean="0"/>
              <a:t>when </a:t>
            </a:r>
            <a:r>
              <a:rPr lang="en-GB" dirty="0"/>
              <a:t>a new version of photo.gif is PUT into a bucket that already contains an object with the same name, the following </a:t>
            </a:r>
            <a:r>
              <a:rPr lang="en-GB" dirty="0" err="1"/>
              <a:t>behavior</a:t>
            </a:r>
            <a:r>
              <a:rPr lang="en-GB" dirty="0"/>
              <a:t> occurs:</a:t>
            </a:r>
          </a:p>
          <a:p>
            <a:pPr lvl="2"/>
            <a:r>
              <a:rPr lang="en-GB" dirty="0" smtClean="0"/>
              <a:t>The </a:t>
            </a:r>
            <a:r>
              <a:rPr lang="en-GB" dirty="0"/>
              <a:t>original object (ID = 111111) remains in the bucket.</a:t>
            </a:r>
          </a:p>
          <a:p>
            <a:pPr lvl="2"/>
            <a:r>
              <a:rPr lang="en-GB" dirty="0" smtClean="0"/>
              <a:t>Amazon </a:t>
            </a:r>
            <a:r>
              <a:rPr lang="en-GB" dirty="0"/>
              <a:t>S3 generates a new version ID (121212), and adds this newer version of the object to the bucket.</a:t>
            </a:r>
          </a:p>
          <a:p>
            <a:endParaRPr lang="en-GB" dirty="0"/>
          </a:p>
          <a:p>
            <a:endParaRPr lang="en-GB" dirty="0"/>
          </a:p>
        </p:txBody>
      </p:sp>
    </p:spTree>
    <p:extLst>
      <p:ext uri="{BB962C8B-B14F-4D97-AF65-F5344CB8AC3E}">
        <p14:creationId xmlns:p14="http://schemas.microsoft.com/office/powerpoint/2010/main" val="1351817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10;                Diagram depicting how S3 Versioning works when you DELETE an&#10;                    object that is in a versioning-enabled bucket.&#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245" y="3468805"/>
            <a:ext cx="4090575" cy="30709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Versioning </a:t>
            </a:r>
            <a:r>
              <a:rPr lang="en-GB" dirty="0" smtClean="0"/>
              <a:t>example - cont.</a:t>
            </a:r>
            <a:endParaRPr lang="en-GB" dirty="0"/>
          </a:p>
        </p:txBody>
      </p:sp>
      <p:sp>
        <p:nvSpPr>
          <p:cNvPr id="3" name="Content Placeholder 2"/>
          <p:cNvSpPr>
            <a:spLocks noGrp="1"/>
          </p:cNvSpPr>
          <p:nvPr>
            <p:ph idx="1"/>
          </p:nvPr>
        </p:nvSpPr>
        <p:spPr/>
        <p:txBody>
          <a:bodyPr/>
          <a:lstStyle/>
          <a:p>
            <a:r>
              <a:rPr lang="en-GB" dirty="0"/>
              <a:t>When you DELETE an object, all versions remain in the bucket, and Amazon S3 inserts a delete </a:t>
            </a:r>
            <a:r>
              <a:rPr lang="en-GB" dirty="0" smtClean="0"/>
              <a:t>marker</a:t>
            </a:r>
            <a:endParaRPr lang="en-GB" dirty="0"/>
          </a:p>
          <a:p>
            <a:r>
              <a:rPr lang="en-GB" dirty="0"/>
              <a:t>The delete marker becomes the current version of the object. </a:t>
            </a:r>
          </a:p>
        </p:txBody>
      </p:sp>
    </p:spTree>
    <p:extLst>
      <p:ext uri="{BB962C8B-B14F-4D97-AF65-F5344CB8AC3E}">
        <p14:creationId xmlns:p14="http://schemas.microsoft.com/office/powerpoint/2010/main" val="271261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Versioning example - cont.</a:t>
            </a:r>
          </a:p>
        </p:txBody>
      </p:sp>
      <p:sp>
        <p:nvSpPr>
          <p:cNvPr id="3" name="Content Placeholder 2"/>
          <p:cNvSpPr>
            <a:spLocks noGrp="1"/>
          </p:cNvSpPr>
          <p:nvPr>
            <p:ph idx="1"/>
          </p:nvPr>
        </p:nvSpPr>
        <p:spPr/>
        <p:txBody>
          <a:bodyPr>
            <a:normAutofit/>
          </a:bodyPr>
          <a:lstStyle/>
          <a:p>
            <a:r>
              <a:rPr lang="en-GB" sz="3600" dirty="0"/>
              <a:t>By default, GET requests retrieve the most recently stored version. Performing a GET Object request when the current version is a delete marker returns a 404 Not Found error</a:t>
            </a:r>
          </a:p>
          <a:p>
            <a:endParaRPr lang="en-GB" sz="36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416" y="3734143"/>
            <a:ext cx="4288643" cy="271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467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Versioning example - cont.</a:t>
            </a:r>
          </a:p>
        </p:txBody>
      </p:sp>
      <p:sp>
        <p:nvSpPr>
          <p:cNvPr id="3" name="Content Placeholder 2"/>
          <p:cNvSpPr>
            <a:spLocks noGrp="1"/>
          </p:cNvSpPr>
          <p:nvPr>
            <p:ph idx="1"/>
          </p:nvPr>
        </p:nvSpPr>
        <p:spPr/>
        <p:txBody>
          <a:bodyPr>
            <a:normAutofit/>
          </a:bodyPr>
          <a:lstStyle/>
          <a:p>
            <a:r>
              <a:rPr lang="en-GB" sz="3600" dirty="0" smtClean="0"/>
              <a:t>You </a:t>
            </a:r>
            <a:r>
              <a:rPr lang="en-GB" sz="3600" dirty="0"/>
              <a:t>can GET a </a:t>
            </a:r>
            <a:r>
              <a:rPr lang="en-GB" sz="3600" dirty="0">
                <a:solidFill>
                  <a:srgbClr val="FF0000"/>
                </a:solidFill>
              </a:rPr>
              <a:t>noncurrent</a:t>
            </a:r>
            <a:r>
              <a:rPr lang="en-GB" sz="3600" dirty="0"/>
              <a:t> version of an object by specifying its version ID. In the following figure, you GET a specific object version, 111111. Amazon S3 returns that object version even though it's not the current version.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845" y="4512521"/>
            <a:ext cx="460057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166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517" y="4511577"/>
            <a:ext cx="3048257" cy="229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Versioning example - cont.</a:t>
            </a:r>
          </a:p>
        </p:txBody>
      </p:sp>
      <p:sp>
        <p:nvSpPr>
          <p:cNvPr id="3" name="Content Placeholder 2"/>
          <p:cNvSpPr>
            <a:spLocks noGrp="1"/>
          </p:cNvSpPr>
          <p:nvPr>
            <p:ph idx="1"/>
          </p:nvPr>
        </p:nvSpPr>
        <p:spPr/>
        <p:txBody>
          <a:bodyPr/>
          <a:lstStyle/>
          <a:p>
            <a:r>
              <a:rPr lang="en-GB" dirty="0"/>
              <a:t>You can </a:t>
            </a:r>
            <a:r>
              <a:rPr lang="en-GB" dirty="0">
                <a:solidFill>
                  <a:srgbClr val="FF0000"/>
                </a:solidFill>
              </a:rPr>
              <a:t>permanently delete </a:t>
            </a:r>
            <a:r>
              <a:rPr lang="en-GB" dirty="0"/>
              <a:t>an object by specifying the version that you want to delete. </a:t>
            </a:r>
            <a:endParaRPr lang="en-GB" dirty="0" smtClean="0"/>
          </a:p>
          <a:p>
            <a:r>
              <a:rPr lang="en-GB" dirty="0" smtClean="0"/>
              <a:t>Only </a:t>
            </a:r>
            <a:r>
              <a:rPr lang="en-GB" dirty="0"/>
              <a:t>the owner of an Amazon S3 bucket can permanently delete a version. </a:t>
            </a:r>
            <a:endParaRPr lang="en-GB" dirty="0" smtClean="0"/>
          </a:p>
          <a:p>
            <a:r>
              <a:rPr lang="en-GB" dirty="0" smtClean="0"/>
              <a:t>If </a:t>
            </a:r>
            <a:r>
              <a:rPr lang="en-GB" dirty="0"/>
              <a:t>your DELETE operation specifies the </a:t>
            </a:r>
            <a:r>
              <a:rPr lang="en-GB" dirty="0" smtClean="0"/>
              <a:t>version Id</a:t>
            </a:r>
            <a:r>
              <a:rPr lang="en-GB" dirty="0"/>
              <a:t>, that object version is permanently deleted, and Amazon S3 doesn't insert a delete marker.</a:t>
            </a:r>
          </a:p>
        </p:txBody>
      </p:sp>
    </p:spTree>
    <p:extLst>
      <p:ext uri="{BB962C8B-B14F-4D97-AF65-F5344CB8AC3E}">
        <p14:creationId xmlns:p14="http://schemas.microsoft.com/office/powerpoint/2010/main" val="2745875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Encryption in S3</a:t>
            </a:r>
          </a:p>
        </p:txBody>
      </p:sp>
      <p:sp>
        <p:nvSpPr>
          <p:cNvPr id="3" name="Content Placeholder 2"/>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sym typeface="+mn-ea"/>
              </a:rPr>
              <a:t>You can protect sensitive data stored in S3 using encryption.</a:t>
            </a:r>
          </a:p>
          <a:p>
            <a:r>
              <a:rPr lang="en-US" dirty="0">
                <a:latin typeface="Arial" panose="020B0604020202020204" pitchFamily="34" charset="0"/>
                <a:cs typeface="Arial" panose="020B0604020202020204" pitchFamily="34" charset="0"/>
                <a:sym typeface="+mn-ea"/>
              </a:rPr>
              <a:t>You can either use Server-Side Encryption (SSE) or Client-Side Encryption for protecting data at rest in S3. </a:t>
            </a:r>
          </a:p>
          <a:p>
            <a:r>
              <a:rPr lang="en-US" dirty="0">
                <a:latin typeface="Arial" panose="020B0604020202020204" pitchFamily="34" charset="0"/>
                <a:cs typeface="Arial" panose="020B0604020202020204" pitchFamily="34" charset="0"/>
                <a:sym typeface="+mn-ea"/>
              </a:rPr>
              <a:t>With server-side encryption, S3 encrypts the data at the object level before saving it on disks in its data centers and decrypts it when you download the objects. </a:t>
            </a:r>
          </a:p>
          <a:p>
            <a:r>
              <a:rPr lang="en-US" dirty="0">
                <a:latin typeface="Arial" panose="020B0604020202020204" pitchFamily="34" charset="0"/>
                <a:cs typeface="Arial" panose="020B0604020202020204" pitchFamily="34" charset="0"/>
                <a:sym typeface="+mn-ea"/>
              </a:rPr>
              <a:t>S3 provides three options for SSE depending on how you choose to manage the encryption keys:</a:t>
            </a:r>
          </a:p>
          <a:p>
            <a:pPr lvl="1"/>
            <a:r>
              <a:rPr lang="en-US" sz="2000" b="1" dirty="0">
                <a:latin typeface="Arial" panose="020B0604020202020204" pitchFamily="34" charset="0"/>
                <a:cs typeface="Arial" panose="020B0604020202020204" pitchFamily="34" charset="0"/>
                <a:sym typeface="+mn-ea"/>
              </a:rPr>
              <a:t>SSE-S3</a:t>
            </a:r>
            <a:r>
              <a:rPr lang="en-US" sz="2000" dirty="0">
                <a:latin typeface="Arial" panose="020B0604020202020204" pitchFamily="34" charset="0"/>
                <a:cs typeface="Arial" panose="020B0604020202020204" pitchFamily="34" charset="0"/>
                <a:sym typeface="+mn-ea"/>
              </a:rPr>
              <a:t> (Server-Side Encryption with Amazon S3-Managed Keys)</a:t>
            </a:r>
          </a:p>
          <a:p>
            <a:pPr lvl="1"/>
            <a:r>
              <a:rPr lang="en-US" sz="2000" b="1" dirty="0">
                <a:latin typeface="Arial" panose="020B0604020202020204" pitchFamily="34" charset="0"/>
                <a:cs typeface="Arial" panose="020B0604020202020204" pitchFamily="34" charset="0"/>
                <a:sym typeface="+mn-ea"/>
              </a:rPr>
              <a:t>SSE-KMS</a:t>
            </a:r>
            <a:r>
              <a:rPr lang="en-US" sz="2000" dirty="0">
                <a:latin typeface="Arial" panose="020B0604020202020204" pitchFamily="34" charset="0"/>
                <a:cs typeface="Arial" panose="020B0604020202020204" pitchFamily="34" charset="0"/>
                <a:sym typeface="+mn-ea"/>
              </a:rPr>
              <a:t> (Server-Side Encryption with AWS KMS-Managed Keys)</a:t>
            </a:r>
          </a:p>
          <a:p>
            <a:pPr lvl="1"/>
            <a:r>
              <a:rPr lang="en-US" sz="2000" b="1" dirty="0">
                <a:latin typeface="Arial" panose="020B0604020202020204" pitchFamily="34" charset="0"/>
                <a:cs typeface="Arial" panose="020B0604020202020204" pitchFamily="34" charset="0"/>
                <a:sym typeface="+mn-ea"/>
              </a:rPr>
              <a:t>SSE-C</a:t>
            </a:r>
            <a:r>
              <a:rPr lang="en-US" sz="2000" dirty="0">
                <a:latin typeface="Arial" panose="020B0604020202020204" pitchFamily="34" charset="0"/>
                <a:cs typeface="Arial" panose="020B0604020202020204" pitchFamily="34" charset="0"/>
                <a:sym typeface="+mn-ea"/>
              </a:rPr>
              <a:t> (Server-Side Encryption with Customer-Provided Keys)</a:t>
            </a:r>
          </a:p>
        </p:txBody>
      </p:sp>
    </p:spTree>
    <p:extLst>
      <p:ext uri="{BB962C8B-B14F-4D97-AF65-F5344CB8AC3E}">
        <p14:creationId xmlns:p14="http://schemas.microsoft.com/office/powerpoint/2010/main" val="57581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Transfer Acceleration in S3</a:t>
            </a:r>
          </a:p>
        </p:txBody>
      </p:sp>
      <p:sp>
        <p:nvSpPr>
          <p:cNvPr id="3" name="Content Placeholder 2"/>
          <p:cNvSpPr>
            <a:spLocks noGrp="1"/>
          </p:cNvSpPr>
          <p:nvPr>
            <p:ph idx="1"/>
          </p:nvPr>
        </p:nvSpPr>
        <p:spPr/>
        <p:txBody>
          <a:bodyPr>
            <a:normAutofit/>
          </a:bodyPr>
          <a:lstStyle/>
          <a:p>
            <a:r>
              <a:rPr lang="en-US" sz="3600" dirty="0">
                <a:latin typeface="Arial" panose="020B0604020202020204" pitchFamily="34" charset="0"/>
                <a:cs typeface="Arial" panose="020B0604020202020204" pitchFamily="34" charset="0"/>
                <a:sym typeface="+mn-ea"/>
              </a:rPr>
              <a:t>You can enable Transfer Acceleration for a bucket to enable fast, easy, and secure transfers of files over long distances between your client and the S3 bucket. </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530" y="3585093"/>
            <a:ext cx="6547688" cy="3215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1060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092" y="3423998"/>
            <a:ext cx="8117215" cy="2911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x-none">
                <a:latin typeface="Arial" panose="020B0604020202020204" pitchFamily="34" charset="0"/>
              </a:rPr>
              <a:t>Transfer Acceleration in S3</a:t>
            </a:r>
            <a:endParaRPr lang="en-GB" dirty="0"/>
          </a:p>
        </p:txBody>
      </p:sp>
      <p:sp>
        <p:nvSpPr>
          <p:cNvPr id="3" name="Content Placeholder 2"/>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sym typeface="+mn-ea"/>
              </a:rPr>
              <a:t>Transfer Acceleration feature in S3 uses the globally distributed edge locations of Amazon </a:t>
            </a:r>
            <a:r>
              <a:rPr lang="en-US" sz="3200" dirty="0" err="1">
                <a:latin typeface="Arial" panose="020B0604020202020204" pitchFamily="34" charset="0"/>
                <a:cs typeface="Arial" panose="020B0604020202020204" pitchFamily="34" charset="0"/>
                <a:sym typeface="+mn-ea"/>
              </a:rPr>
              <a:t>CloudFront</a:t>
            </a:r>
            <a:r>
              <a:rPr lang="en-US" sz="3200" dirty="0">
                <a:latin typeface="Arial" panose="020B0604020202020204" pitchFamily="34" charset="0"/>
                <a:cs typeface="Arial" panose="020B0604020202020204" pitchFamily="34" charset="0"/>
                <a:sym typeface="+mn-ea"/>
              </a:rPr>
              <a:t> to route data from an edge location to S3 over an optimized path.</a:t>
            </a:r>
          </a:p>
          <a:p>
            <a:endParaRPr lang="en-GB" sz="3200" dirty="0"/>
          </a:p>
        </p:txBody>
      </p:sp>
    </p:spTree>
    <p:extLst>
      <p:ext uri="{BB962C8B-B14F-4D97-AF65-F5344CB8AC3E}">
        <p14:creationId xmlns:p14="http://schemas.microsoft.com/office/powerpoint/2010/main" val="29063064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S3 Durability and Availability	</a:t>
            </a:r>
          </a:p>
        </p:txBody>
      </p:sp>
      <p:sp>
        <p:nvSpPr>
          <p:cNvPr id="3" name="Content Placeholder 2"/>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sym typeface="+mn-ea"/>
              </a:rPr>
              <a:t>A </a:t>
            </a:r>
            <a:r>
              <a:rPr lang="en-US" dirty="0">
                <a:solidFill>
                  <a:srgbClr val="FF0000"/>
                </a:solidFill>
                <a:latin typeface="Arial" panose="020B0604020202020204" pitchFamily="34" charset="0"/>
                <a:cs typeface="Arial" panose="020B0604020202020204" pitchFamily="34" charset="0"/>
                <a:sym typeface="+mn-ea"/>
              </a:rPr>
              <a:t>durable</a:t>
            </a:r>
            <a:r>
              <a:rPr lang="en-US" dirty="0">
                <a:latin typeface="Arial" panose="020B0604020202020204" pitchFamily="34" charset="0"/>
                <a:cs typeface="Arial" panose="020B0604020202020204" pitchFamily="34" charset="0"/>
                <a:sym typeface="+mn-ea"/>
              </a:rPr>
              <a:t> storage system ensures that the data stored is not lost due to corruption or degradation. </a:t>
            </a:r>
          </a:p>
          <a:p>
            <a:r>
              <a:rPr lang="en-US" dirty="0">
                <a:latin typeface="Arial" panose="020B0604020202020204" pitchFamily="34" charset="0"/>
                <a:cs typeface="Arial" panose="020B0604020202020204" pitchFamily="34" charset="0"/>
                <a:sym typeface="+mn-ea"/>
              </a:rPr>
              <a:t>An </a:t>
            </a:r>
            <a:r>
              <a:rPr lang="en-US" dirty="0">
                <a:solidFill>
                  <a:srgbClr val="FF0000"/>
                </a:solidFill>
                <a:latin typeface="Arial" panose="020B0604020202020204" pitchFamily="34" charset="0"/>
                <a:cs typeface="Arial" panose="020B0604020202020204" pitchFamily="34" charset="0"/>
                <a:sym typeface="+mn-ea"/>
              </a:rPr>
              <a:t>available</a:t>
            </a:r>
            <a:r>
              <a:rPr lang="en-US" dirty="0">
                <a:latin typeface="Arial" panose="020B0604020202020204" pitchFamily="34" charset="0"/>
                <a:cs typeface="Arial" panose="020B0604020202020204" pitchFamily="34" charset="0"/>
                <a:sym typeface="+mn-ea"/>
              </a:rPr>
              <a:t> storage system is one that continues to remain operational and can deliver data when requested.</a:t>
            </a:r>
          </a:p>
          <a:p>
            <a:r>
              <a:rPr lang="en-US" dirty="0">
                <a:latin typeface="Arial" panose="020B0604020202020204" pitchFamily="34" charset="0"/>
                <a:cs typeface="Arial" panose="020B0604020202020204" pitchFamily="34" charset="0"/>
                <a:sym typeface="+mn-ea"/>
              </a:rPr>
              <a:t>S3 is designed for </a:t>
            </a:r>
            <a:r>
              <a:rPr lang="en-US" dirty="0">
                <a:solidFill>
                  <a:srgbClr val="FF0000"/>
                </a:solidFill>
                <a:latin typeface="Arial" panose="020B0604020202020204" pitchFamily="34" charset="0"/>
                <a:cs typeface="Arial" panose="020B0604020202020204" pitchFamily="34" charset="0"/>
                <a:sym typeface="+mn-ea"/>
              </a:rPr>
              <a:t>99.999999999% </a:t>
            </a:r>
            <a:r>
              <a:rPr lang="en-US" dirty="0">
                <a:latin typeface="Arial" panose="020B0604020202020204" pitchFamily="34" charset="0"/>
                <a:cs typeface="Arial" panose="020B0604020202020204" pitchFamily="34" charset="0"/>
                <a:sym typeface="+mn-ea"/>
              </a:rPr>
              <a:t>(eleven nines) of durability and </a:t>
            </a:r>
            <a:r>
              <a:rPr lang="en-US" dirty="0">
                <a:solidFill>
                  <a:srgbClr val="FF0000"/>
                </a:solidFill>
                <a:latin typeface="Arial" panose="020B0604020202020204" pitchFamily="34" charset="0"/>
                <a:cs typeface="Arial" panose="020B0604020202020204" pitchFamily="34" charset="0"/>
                <a:sym typeface="+mn-ea"/>
              </a:rPr>
              <a:t>99.99% </a:t>
            </a:r>
            <a:r>
              <a:rPr lang="en-US" dirty="0">
                <a:latin typeface="Arial" panose="020B0604020202020204" pitchFamily="34" charset="0"/>
                <a:cs typeface="Arial" panose="020B0604020202020204" pitchFamily="34" charset="0"/>
                <a:sym typeface="+mn-ea"/>
              </a:rPr>
              <a:t>availability. </a:t>
            </a:r>
          </a:p>
          <a:p>
            <a:r>
              <a:rPr lang="en-US" dirty="0">
                <a:latin typeface="Arial" panose="020B0604020202020204" pitchFamily="34" charset="0"/>
                <a:cs typeface="Arial" panose="020B0604020202020204" pitchFamily="34" charset="0"/>
                <a:sym typeface="+mn-ea"/>
              </a:rPr>
              <a:t>S3 provides such high durability of data by storing data redundantly on multiple systems in multiple facilities within a region.</a:t>
            </a:r>
          </a:p>
        </p:txBody>
      </p:sp>
    </p:spTree>
    <p:extLst>
      <p:ext uri="{BB962C8B-B14F-4D97-AF65-F5344CB8AC3E}">
        <p14:creationId xmlns:p14="http://schemas.microsoft.com/office/powerpoint/2010/main" val="369461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S3 Storage Classes	</a:t>
            </a:r>
          </a:p>
        </p:txBody>
      </p:sp>
      <p:sp>
        <p:nvSpPr>
          <p:cNvPr id="3" name="Content Placeholder 2"/>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sym typeface="+mn-ea"/>
              </a:rPr>
              <a:t>S3 offers various storage classes which are designed for different use cases and differ in the durability and availability</a:t>
            </a:r>
            <a:r>
              <a:rPr lang="x-none" altLang="en-US" sz="2000" dirty="0">
                <a:latin typeface="Arial" panose="020B0604020202020204" pitchFamily="34" charset="0"/>
                <a:cs typeface="Arial" panose="020B0604020202020204" pitchFamily="34" charset="0"/>
                <a:sym typeface="+mn-ea"/>
              </a:rPr>
              <a:t>:</a:t>
            </a:r>
          </a:p>
          <a:p>
            <a:pPr lvl="1"/>
            <a:r>
              <a:rPr lang="x-none" altLang="en-US" sz="1600" b="1" dirty="0">
                <a:latin typeface="Arial" panose="020B0604020202020204" pitchFamily="34" charset="0"/>
                <a:cs typeface="Arial" panose="020B0604020202020204" pitchFamily="34" charset="0"/>
                <a:sym typeface="+mn-ea"/>
              </a:rPr>
              <a:t>Standard</a:t>
            </a:r>
            <a:r>
              <a:rPr lang="x-none" altLang="en-US" sz="1600" dirty="0">
                <a:latin typeface="Arial" panose="020B0604020202020204" pitchFamily="34" charset="0"/>
                <a:cs typeface="Arial" panose="020B0604020202020204" pitchFamily="34" charset="0"/>
                <a:sym typeface="+mn-ea"/>
              </a:rPr>
              <a:t>: Standard storage class is designed for frequently accessed data and offers high durability (99.999999999%), high availability (99.99%), low latency, and high throughput. </a:t>
            </a:r>
          </a:p>
          <a:p>
            <a:pPr lvl="1"/>
            <a:r>
              <a:rPr lang="x-none" altLang="en-US" sz="1600" b="1" dirty="0">
                <a:latin typeface="Arial" panose="020B0604020202020204" pitchFamily="34" charset="0"/>
                <a:cs typeface="Arial" panose="020B0604020202020204" pitchFamily="34" charset="0"/>
                <a:sym typeface="+mn-ea"/>
              </a:rPr>
              <a:t>Standard - Infrequently Accessed</a:t>
            </a:r>
            <a:r>
              <a:rPr lang="x-none" altLang="en-US" sz="1600" dirty="0">
                <a:latin typeface="Arial" panose="020B0604020202020204" pitchFamily="34" charset="0"/>
                <a:cs typeface="Arial" panose="020B0604020202020204" pitchFamily="34" charset="0"/>
                <a:sym typeface="+mn-ea"/>
              </a:rPr>
              <a:t>: Standard - Infrequently Accessed (IA) storage class offers the high durability (99.999999999%) and availability (99.9%) like the Standard storage class, but it is designed for long-lived and infrequently accessed data.</a:t>
            </a:r>
          </a:p>
          <a:p>
            <a:pPr lvl="1"/>
            <a:r>
              <a:rPr lang="x-none" altLang="en-US" sz="1600" b="1" dirty="0">
                <a:latin typeface="Arial" panose="020B0604020202020204" pitchFamily="34" charset="0"/>
                <a:cs typeface="Arial" panose="020B0604020202020204" pitchFamily="34" charset="0"/>
                <a:sym typeface="+mn-ea"/>
              </a:rPr>
              <a:t>Intelligent Tiering</a:t>
            </a:r>
            <a:r>
              <a:rPr lang="x-none" altLang="en-US" sz="1600" dirty="0">
                <a:latin typeface="Arial" panose="020B0604020202020204" pitchFamily="34" charset="0"/>
                <a:cs typeface="Arial" panose="020B0604020202020204" pitchFamily="34" charset="0"/>
                <a:sym typeface="+mn-ea"/>
              </a:rPr>
              <a:t>: Intelligent Tiering storage class offers high durability (99.999999999%) and availability (99.9%) and is designed for long-lived data with changing or unknown access patterns. </a:t>
            </a:r>
          </a:p>
          <a:p>
            <a:pPr lvl="1"/>
            <a:r>
              <a:rPr lang="x-none" altLang="en-US" sz="1600" b="1" dirty="0">
                <a:latin typeface="Arial" panose="020B0604020202020204" pitchFamily="34" charset="0"/>
                <a:cs typeface="Arial" panose="020B0604020202020204" pitchFamily="34" charset="0"/>
                <a:sym typeface="+mn-ea"/>
              </a:rPr>
              <a:t>One Zone - Infrequently Accessed</a:t>
            </a:r>
            <a:r>
              <a:rPr lang="x-none" altLang="en-US" sz="1600" dirty="0">
                <a:latin typeface="Arial" panose="020B0604020202020204" pitchFamily="34" charset="0"/>
                <a:cs typeface="Arial" panose="020B0604020202020204" pitchFamily="34" charset="0"/>
                <a:sym typeface="+mn-ea"/>
              </a:rPr>
              <a:t>: One Zone - Infrequently Accessed (IA) storage class offers high durability (99.999999999%) and a slightly lower availability (99.5%).</a:t>
            </a:r>
          </a:p>
          <a:p>
            <a:pPr lvl="1"/>
            <a:r>
              <a:rPr lang="x-none" altLang="en-US" sz="1600" b="1" dirty="0">
                <a:latin typeface="Arial" panose="020B0604020202020204" pitchFamily="34" charset="0"/>
                <a:cs typeface="Arial" panose="020B0604020202020204" pitchFamily="34" charset="0"/>
                <a:sym typeface="+mn-ea"/>
              </a:rPr>
              <a:t>Glacier</a:t>
            </a:r>
            <a:r>
              <a:rPr lang="x-none" altLang="en-US" sz="1600" dirty="0">
                <a:latin typeface="Arial" panose="020B0604020202020204" pitchFamily="34" charset="0"/>
                <a:cs typeface="Arial" panose="020B0604020202020204" pitchFamily="34" charset="0"/>
                <a:sym typeface="+mn-ea"/>
              </a:rPr>
              <a:t>: Glacier storage class offers the same durability and availability as the Standard storage class but at extremely low-cost. Glacier is designed for long-term data archiving with retrieval times ranging from minutes to hours.</a:t>
            </a:r>
          </a:p>
          <a:p>
            <a:pPr lvl="1"/>
            <a:r>
              <a:rPr lang="x-none" altLang="en-US" sz="1600" b="1" dirty="0">
                <a:latin typeface="Arial" panose="020B0604020202020204" pitchFamily="34" charset="0"/>
                <a:cs typeface="Arial" panose="020B0604020202020204" pitchFamily="34" charset="0"/>
                <a:sym typeface="+mn-ea"/>
              </a:rPr>
              <a:t>Reduced Redundancy</a:t>
            </a:r>
            <a:r>
              <a:rPr lang="x-none" altLang="en-US" sz="1600" dirty="0">
                <a:latin typeface="Arial" panose="020B0604020202020204" pitchFamily="34" charset="0"/>
                <a:cs typeface="Arial" panose="020B0604020202020204" pitchFamily="34" charset="0"/>
                <a:sym typeface="+mn-ea"/>
              </a:rPr>
              <a:t>: Reduced Redundancy storage class offers slightly lower durability (99.99%) and high availability (99.99%).</a:t>
            </a:r>
          </a:p>
        </p:txBody>
      </p:sp>
    </p:spTree>
    <p:extLst>
      <p:ext uri="{BB962C8B-B14F-4D97-AF65-F5344CB8AC3E}">
        <p14:creationId xmlns:p14="http://schemas.microsoft.com/office/powerpoint/2010/main" val="212249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4000" dirty="0">
                <a:latin typeface="+mn-lt"/>
              </a:rPr>
              <a:t> </a:t>
            </a:r>
            <a:r>
              <a:rPr lang="en-US" sz="4000" dirty="0" smtClean="0">
                <a:latin typeface="+mn-lt"/>
              </a:rPr>
              <a:t>Compute service in Image </a:t>
            </a:r>
            <a:r>
              <a:rPr lang="en-US" sz="4000" dirty="0">
                <a:latin typeface="+mn-lt"/>
              </a:rPr>
              <a:t>Processing </a:t>
            </a:r>
            <a:r>
              <a:rPr lang="en-US" sz="4000" dirty="0" smtClean="0">
                <a:latin typeface="+mn-lt"/>
              </a:rPr>
              <a:t>App</a:t>
            </a:r>
            <a:endParaRPr lang="en-US" sz="4000" dirty="0">
              <a:latin typeface="+mn-lt"/>
            </a:endParaRPr>
          </a:p>
        </p:txBody>
      </p:sp>
      <p:pic>
        <p:nvPicPr>
          <p:cNvPr id="9" name="Picture 8"/>
          <p:cNvPicPr>
            <a:picLocks noChangeAspect="1"/>
          </p:cNvPicPr>
          <p:nvPr/>
        </p:nvPicPr>
        <p:blipFill>
          <a:blip r:embed="rId3"/>
          <a:stretch>
            <a:fillRect/>
          </a:stretch>
        </p:blipFill>
        <p:spPr>
          <a:xfrm>
            <a:off x="4178168" y="1041539"/>
            <a:ext cx="2597253" cy="5508137"/>
          </a:xfrm>
          <a:prstGeom prst="rect">
            <a:avLst/>
          </a:prstGeom>
        </p:spPr>
      </p:pic>
      <p:sp>
        <p:nvSpPr>
          <p:cNvPr id="5" name="Rounded Rectangle 4"/>
          <p:cNvSpPr/>
          <p:nvPr/>
        </p:nvSpPr>
        <p:spPr>
          <a:xfrm>
            <a:off x="3182274" y="2855989"/>
            <a:ext cx="4745212" cy="398791"/>
          </a:xfrm>
          <a:prstGeom prst="roundRect">
            <a:avLst/>
          </a:prstGeom>
          <a:solidFill>
            <a:srgbClr val="FFFF00">
              <a:alpha val="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354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a:latin typeface="Arial" panose="020B0604020202020204" pitchFamily="34" charset="0"/>
              </a:rPr>
              <a:t>S3 </a:t>
            </a:r>
            <a:r>
              <a:rPr lang="x-none" smtClean="0">
                <a:latin typeface="Arial" panose="020B0604020202020204" pitchFamily="34" charset="0"/>
              </a:rPr>
              <a:t>Consistency</a:t>
            </a:r>
            <a:r>
              <a:rPr lang="en-GB" dirty="0" smtClean="0">
                <a:latin typeface="Arial" panose="020B0604020202020204" pitchFamily="34" charset="0"/>
              </a:rPr>
              <a:t> – </a:t>
            </a:r>
            <a:r>
              <a:rPr lang="en-GB" dirty="0" smtClean="0">
                <a:solidFill>
                  <a:srgbClr val="FF0000"/>
                </a:solidFill>
                <a:latin typeface="Arial" panose="020B0604020202020204" pitchFamily="34" charset="0"/>
              </a:rPr>
              <a:t>before 2020</a:t>
            </a:r>
            <a:r>
              <a:rPr lang="x-none" dirty="0">
                <a:latin typeface="Arial" panose="020B0604020202020204" pitchFamily="34" charset="0"/>
              </a:rPr>
              <a:t>	</a:t>
            </a:r>
          </a:p>
        </p:txBody>
      </p:sp>
      <p:sp>
        <p:nvSpPr>
          <p:cNvPr id="3" name="Content Placeholder 2"/>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sym typeface="+mn-ea"/>
              </a:rPr>
              <a:t>S3 provides </a:t>
            </a:r>
            <a:r>
              <a:rPr lang="en-US" dirty="0">
                <a:solidFill>
                  <a:srgbClr val="FF0000"/>
                </a:solidFill>
                <a:latin typeface="Arial" panose="020B0604020202020204" pitchFamily="34" charset="0"/>
                <a:cs typeface="Arial" panose="020B0604020202020204" pitchFamily="34" charset="0"/>
                <a:sym typeface="+mn-ea"/>
              </a:rPr>
              <a:t>read-after-write consistency </a:t>
            </a:r>
            <a:r>
              <a:rPr lang="en-US" dirty="0">
                <a:latin typeface="Arial" panose="020B0604020202020204" pitchFamily="34" charset="0"/>
                <a:cs typeface="Arial" panose="020B0604020202020204" pitchFamily="34" charset="0"/>
                <a:sym typeface="+mn-ea"/>
              </a:rPr>
              <a:t>for PUTS of new </a:t>
            </a:r>
            <a:r>
              <a:rPr lang="en-US" dirty="0" smtClean="0">
                <a:latin typeface="Arial" panose="020B0604020202020204" pitchFamily="34" charset="0"/>
                <a:cs typeface="Arial" panose="020B0604020202020204" pitchFamily="34" charset="0"/>
                <a:sym typeface="+mn-ea"/>
              </a:rPr>
              <a:t>objects</a:t>
            </a:r>
            <a:endParaRPr lang="en-US" dirty="0">
              <a:latin typeface="Arial" panose="020B0604020202020204" pitchFamily="34" charset="0"/>
              <a:cs typeface="Arial" panose="020B0604020202020204" pitchFamily="34" charset="0"/>
              <a:sym typeface="+mn-ea"/>
            </a:endParaRPr>
          </a:p>
          <a:p>
            <a:r>
              <a:rPr lang="en-US" dirty="0" smtClean="0">
                <a:latin typeface="Arial" panose="020B0604020202020204" pitchFamily="34" charset="0"/>
                <a:cs typeface="Arial" panose="020B0604020202020204" pitchFamily="34" charset="0"/>
                <a:sym typeface="+mn-ea"/>
              </a:rPr>
              <a:t>Whereas for </a:t>
            </a:r>
            <a:r>
              <a:rPr lang="en-US" dirty="0">
                <a:latin typeface="Arial" panose="020B0604020202020204" pitchFamily="34" charset="0"/>
                <a:cs typeface="Arial" panose="020B0604020202020204" pitchFamily="34" charset="0"/>
                <a:sym typeface="+mn-ea"/>
              </a:rPr>
              <a:t>PUTS to existing objects and for object DELETES, S3 offers </a:t>
            </a:r>
            <a:r>
              <a:rPr lang="en-US" dirty="0">
                <a:solidFill>
                  <a:srgbClr val="FF0000"/>
                </a:solidFill>
                <a:latin typeface="Arial" panose="020B0604020202020204" pitchFamily="34" charset="0"/>
                <a:cs typeface="Arial" panose="020B0604020202020204" pitchFamily="34" charset="0"/>
                <a:sym typeface="+mn-ea"/>
              </a:rPr>
              <a:t>eventual </a:t>
            </a:r>
            <a:r>
              <a:rPr lang="en-US" dirty="0" smtClean="0">
                <a:solidFill>
                  <a:srgbClr val="FF0000"/>
                </a:solidFill>
                <a:latin typeface="Arial" panose="020B0604020202020204" pitchFamily="34" charset="0"/>
                <a:cs typeface="Arial" panose="020B0604020202020204" pitchFamily="34" charset="0"/>
                <a:sym typeface="+mn-ea"/>
              </a:rPr>
              <a:t>consistency</a:t>
            </a:r>
            <a:endParaRPr lang="en-US" dirty="0">
              <a:latin typeface="Arial" panose="020B0604020202020204" pitchFamily="34" charset="0"/>
              <a:cs typeface="Arial" panose="020B0604020202020204" pitchFamily="34" charset="0"/>
              <a:sym typeface="+mn-ea"/>
            </a:endParaRPr>
          </a:p>
          <a:p>
            <a:pPr lvl="1"/>
            <a:r>
              <a:rPr lang="en-US" dirty="0" smtClean="0">
                <a:latin typeface="Arial" panose="020B0604020202020204" pitchFamily="34" charset="0"/>
                <a:cs typeface="Arial" panose="020B0604020202020204" pitchFamily="34" charset="0"/>
                <a:sym typeface="+mn-ea"/>
              </a:rPr>
              <a:t>Eventual consistency for overwrite PUTS means that if you update an object with a PUT request, and then read the object with a GET request, you can either get the old data or updated data.</a:t>
            </a:r>
          </a:p>
          <a:p>
            <a:pPr lvl="1"/>
            <a:r>
              <a:rPr lang="en-US" dirty="0" smtClean="0">
                <a:latin typeface="Arial" panose="020B0604020202020204" pitchFamily="34" charset="0"/>
                <a:cs typeface="Arial" panose="020B0604020202020204" pitchFamily="34" charset="0"/>
                <a:sym typeface="+mn-ea"/>
              </a:rPr>
              <a:t>Similarly, eventual </a:t>
            </a:r>
            <a:r>
              <a:rPr lang="en-US" dirty="0">
                <a:latin typeface="Arial" panose="020B0604020202020204" pitchFamily="34" charset="0"/>
                <a:cs typeface="Arial" panose="020B0604020202020204" pitchFamily="34" charset="0"/>
                <a:sym typeface="+mn-ea"/>
              </a:rPr>
              <a:t>consistency for DELETES means that if you delete an object and then read the object with a GET request, you can still read the deleted object. However, updates to a single key are atomic</a:t>
            </a:r>
            <a:r>
              <a:rPr lang="x-none" altLang="en-US" dirty="0">
                <a:latin typeface="Arial" panose="020B0604020202020204" pitchFamily="34" charset="0"/>
                <a:cs typeface="Arial" panose="020B0604020202020204" pitchFamily="34" charset="0"/>
                <a:sym typeface="+mn-ea"/>
              </a:rPr>
              <a:t>.</a:t>
            </a:r>
          </a:p>
        </p:txBody>
      </p:sp>
    </p:spTree>
    <p:extLst>
      <p:ext uri="{BB962C8B-B14F-4D97-AF65-F5344CB8AC3E}">
        <p14:creationId xmlns:p14="http://schemas.microsoft.com/office/powerpoint/2010/main" val="2896998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Eventual consistency </a:t>
            </a:r>
            <a:r>
              <a:rPr lang="en-US" dirty="0">
                <a:sym typeface="+mn-ea"/>
              </a:rPr>
              <a:t>for overwrite PUTS </a:t>
            </a:r>
            <a:endParaRPr lang="en-GB" dirty="0"/>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833" y="2891781"/>
            <a:ext cx="85725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173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Read-after-write consistency</a:t>
            </a:r>
            <a:br>
              <a:rPr lang="en-GB" dirty="0"/>
            </a:br>
            <a:endParaRPr lang="en-GB" dirty="0"/>
          </a:p>
        </p:txBody>
      </p:sp>
      <p:sp>
        <p:nvSpPr>
          <p:cNvPr id="3" name="Content Placeholder 2"/>
          <p:cNvSpPr>
            <a:spLocks noGrp="1"/>
          </p:cNvSpPr>
          <p:nvPr>
            <p:ph idx="1"/>
          </p:nvPr>
        </p:nvSpPr>
        <p:spPr/>
        <p:txBody>
          <a:bodyPr>
            <a:normAutofit/>
          </a:bodyPr>
          <a:lstStyle/>
          <a:p>
            <a:r>
              <a:rPr lang="en-GB" sz="3600" dirty="0" smtClean="0">
                <a:solidFill>
                  <a:srgbClr val="FF0000"/>
                </a:solidFill>
              </a:rPr>
              <a:t>"</a:t>
            </a:r>
            <a:r>
              <a:rPr lang="en-GB" sz="3600" dirty="0">
                <a:solidFill>
                  <a:srgbClr val="FF0000"/>
                </a:solidFill>
              </a:rPr>
              <a:t>strong </a:t>
            </a:r>
            <a:r>
              <a:rPr lang="en-GB" sz="3600" dirty="0" smtClean="0">
                <a:solidFill>
                  <a:srgbClr val="FF0000"/>
                </a:solidFill>
              </a:rPr>
              <a:t>consistency" </a:t>
            </a:r>
            <a:r>
              <a:rPr lang="en-GB" sz="3600" dirty="0"/>
              <a:t>ensures that if a write operation is successful, any subsequent read operation will reflect that write. </a:t>
            </a:r>
            <a:endParaRPr lang="en-GB" sz="3600" dirty="0" smtClean="0"/>
          </a:p>
          <a:p>
            <a:pPr lvl="1"/>
            <a:r>
              <a:rPr lang="en-GB" sz="3200" dirty="0" smtClean="0"/>
              <a:t>In </a:t>
            </a:r>
            <a:r>
              <a:rPr lang="en-GB" sz="3200" dirty="0"/>
              <a:t>other words, once a write is acknowledged, any subsequent reads will return the most recent version of the data.</a:t>
            </a:r>
          </a:p>
          <a:p>
            <a:pPr marL="0" indent="0">
              <a:buNone/>
            </a:pPr>
            <a:endParaRPr lang="en-GB" sz="3600" dirty="0"/>
          </a:p>
        </p:txBody>
      </p:sp>
    </p:spTree>
    <p:extLst>
      <p:ext uri="{BB962C8B-B14F-4D97-AF65-F5344CB8AC3E}">
        <p14:creationId xmlns:p14="http://schemas.microsoft.com/office/powerpoint/2010/main" val="3482947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Eventual </a:t>
            </a:r>
            <a:r>
              <a:rPr lang="en-GB" dirty="0" smtClean="0"/>
              <a:t>Consistency</a:t>
            </a:r>
            <a:endParaRPr lang="en-GB" dirty="0"/>
          </a:p>
        </p:txBody>
      </p:sp>
      <p:sp>
        <p:nvSpPr>
          <p:cNvPr id="3" name="Content Placeholder 2"/>
          <p:cNvSpPr>
            <a:spLocks noGrp="1"/>
          </p:cNvSpPr>
          <p:nvPr>
            <p:ph idx="1"/>
          </p:nvPr>
        </p:nvSpPr>
        <p:spPr/>
        <p:txBody>
          <a:bodyPr>
            <a:normAutofit/>
          </a:bodyPr>
          <a:lstStyle/>
          <a:p>
            <a:r>
              <a:rPr lang="en-GB" sz="3600" dirty="0" smtClean="0">
                <a:solidFill>
                  <a:srgbClr val="FF0000"/>
                </a:solidFill>
              </a:rPr>
              <a:t>a </a:t>
            </a:r>
            <a:r>
              <a:rPr lang="en-GB" sz="3600" dirty="0">
                <a:solidFill>
                  <a:srgbClr val="FF0000"/>
                </a:solidFill>
              </a:rPr>
              <a:t>weaker form of consistency </a:t>
            </a:r>
            <a:r>
              <a:rPr lang="en-GB" sz="3600" dirty="0"/>
              <a:t>that allows for temporary inconsistencies between replicas of </a:t>
            </a:r>
            <a:r>
              <a:rPr lang="en-GB" sz="3600" dirty="0" smtClean="0"/>
              <a:t>data</a:t>
            </a:r>
            <a:endParaRPr lang="en-GB" sz="3600" dirty="0"/>
          </a:p>
          <a:p>
            <a:r>
              <a:rPr lang="en-GB" sz="3600" dirty="0"/>
              <a:t>In an eventually consistent system, there is no guarantee that a read operation immediately reflects the most recent write. </a:t>
            </a:r>
            <a:endParaRPr lang="en-GB" sz="3600" dirty="0" smtClean="0"/>
          </a:p>
          <a:p>
            <a:r>
              <a:rPr lang="en-GB" sz="3600" dirty="0" smtClean="0"/>
              <a:t>However</a:t>
            </a:r>
            <a:r>
              <a:rPr lang="en-GB" sz="3600" dirty="0"/>
              <a:t>, over time, all replicas will catch up, and the system will reach a consistent state.</a:t>
            </a:r>
          </a:p>
          <a:p>
            <a:endParaRPr lang="en-GB" sz="3600" dirty="0"/>
          </a:p>
        </p:txBody>
      </p:sp>
    </p:spTree>
    <p:extLst>
      <p:ext uri="{BB962C8B-B14F-4D97-AF65-F5344CB8AC3E}">
        <p14:creationId xmlns:p14="http://schemas.microsoft.com/office/powerpoint/2010/main" val="31448541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Read-after-write </a:t>
            </a:r>
            <a:r>
              <a:rPr lang="en-GB" dirty="0" smtClean="0"/>
              <a:t>consistency vs </a:t>
            </a:r>
            <a:r>
              <a:rPr lang="en-GB" dirty="0"/>
              <a:t>Eventual Consistency</a:t>
            </a:r>
            <a:r>
              <a:rPr lang="en-GB" dirty="0" smtClean="0"/>
              <a:t> </a:t>
            </a:r>
            <a:endParaRPr lang="en-GB" dirty="0"/>
          </a:p>
        </p:txBody>
      </p:sp>
      <p:sp>
        <p:nvSpPr>
          <p:cNvPr id="3" name="Content Placeholder 2"/>
          <p:cNvSpPr>
            <a:spLocks noGrp="1"/>
          </p:cNvSpPr>
          <p:nvPr>
            <p:ph idx="1"/>
          </p:nvPr>
        </p:nvSpPr>
        <p:spPr/>
        <p:txBody>
          <a:bodyPr>
            <a:normAutofit/>
          </a:bodyPr>
          <a:lstStyle/>
          <a:p>
            <a:r>
              <a:rPr lang="en-GB" sz="3600" dirty="0"/>
              <a:t>Availability:</a:t>
            </a:r>
          </a:p>
          <a:p>
            <a:pPr lvl="1"/>
            <a:r>
              <a:rPr lang="en-GB" sz="3200" dirty="0" smtClean="0"/>
              <a:t>Read-after-write </a:t>
            </a:r>
            <a:r>
              <a:rPr lang="en-GB" sz="3200" dirty="0"/>
              <a:t>consistency may lead to reduced availability, especially in the presence of network partitions or node failures.</a:t>
            </a:r>
          </a:p>
          <a:p>
            <a:pPr lvl="1"/>
            <a:r>
              <a:rPr lang="en-GB" sz="3200" dirty="0"/>
              <a:t>Eventual consistency prioritizes availability, ensuring that the system remains operational even when nodes are temporarily isolated</a:t>
            </a:r>
          </a:p>
        </p:txBody>
      </p:sp>
    </p:spTree>
    <p:extLst>
      <p:ext uri="{BB962C8B-B14F-4D97-AF65-F5344CB8AC3E}">
        <p14:creationId xmlns:p14="http://schemas.microsoft.com/office/powerpoint/2010/main" val="1313550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atin typeface="Arial" panose="020B0604020202020204" pitchFamily="34" charset="0"/>
              </a:rPr>
              <a:t>S3 Consistency</a:t>
            </a:r>
            <a:r>
              <a:rPr lang="en-GB" dirty="0">
                <a:latin typeface="Arial" panose="020B0604020202020204" pitchFamily="34" charset="0"/>
              </a:rPr>
              <a:t> – </a:t>
            </a:r>
            <a:r>
              <a:rPr lang="en-GB" dirty="0" smtClean="0">
                <a:solidFill>
                  <a:srgbClr val="FF0000"/>
                </a:solidFill>
                <a:latin typeface="Arial" panose="020B0604020202020204" pitchFamily="34" charset="0"/>
              </a:rPr>
              <a:t>after December 2020</a:t>
            </a:r>
            <a:r>
              <a:rPr lang="x-none">
                <a:latin typeface="Arial" panose="020B0604020202020204" pitchFamily="34" charset="0"/>
              </a:rPr>
              <a:t>	</a:t>
            </a:r>
            <a:endParaRPr lang="en-GB" dirty="0"/>
          </a:p>
        </p:txBody>
      </p:sp>
      <p:sp>
        <p:nvSpPr>
          <p:cNvPr id="3" name="Content Placeholder 2"/>
          <p:cNvSpPr>
            <a:spLocks noGrp="1"/>
          </p:cNvSpPr>
          <p:nvPr>
            <p:ph idx="1"/>
          </p:nvPr>
        </p:nvSpPr>
        <p:spPr/>
        <p:txBody>
          <a:bodyPr>
            <a:normAutofit lnSpcReduction="10000"/>
          </a:bodyPr>
          <a:lstStyle/>
          <a:p>
            <a:r>
              <a:rPr lang="en-GB" sz="3200" dirty="0"/>
              <a:t>Amazon S3 provides </a:t>
            </a:r>
            <a:r>
              <a:rPr lang="en-GB" sz="3200" dirty="0">
                <a:solidFill>
                  <a:srgbClr val="FF0000"/>
                </a:solidFill>
              </a:rPr>
              <a:t>strong read-after-write consistency </a:t>
            </a:r>
            <a:r>
              <a:rPr lang="en-GB" sz="3200" dirty="0"/>
              <a:t>for PUT and DELETE requests of objects in your Amazon S3 bucket in all AWS Regions. </a:t>
            </a:r>
            <a:endParaRPr lang="en-GB" sz="3200" dirty="0" smtClean="0"/>
          </a:p>
          <a:p>
            <a:pPr lvl="1"/>
            <a:r>
              <a:rPr lang="en-GB" sz="2800" dirty="0" smtClean="0"/>
              <a:t>This </a:t>
            </a:r>
            <a:r>
              <a:rPr lang="en-GB" sz="2800" dirty="0" err="1"/>
              <a:t>behavior</a:t>
            </a:r>
            <a:r>
              <a:rPr lang="en-GB" sz="2800" dirty="0"/>
              <a:t> applies to both writes to new objects as well as PUT requests that overwrite existing objects and DELETE requests. </a:t>
            </a:r>
            <a:endParaRPr lang="en-GB" sz="2800" dirty="0" smtClean="0"/>
          </a:p>
          <a:p>
            <a:r>
              <a:rPr lang="en-GB" sz="3200" dirty="0" smtClean="0"/>
              <a:t>In </a:t>
            </a:r>
            <a:r>
              <a:rPr lang="en-GB" sz="3200" dirty="0"/>
              <a:t>addition, read operations on Amazon S3 Select, Amazon S3 access controls lists (ACLs), Amazon S3 Object Tags, and object metadata (for example, the HEAD object) are strongly consistent</a:t>
            </a:r>
            <a:r>
              <a:rPr lang="en-GB" sz="3200" dirty="0" smtClean="0"/>
              <a:t>.</a:t>
            </a:r>
          </a:p>
          <a:p>
            <a:r>
              <a:rPr lang="en-GB" sz="3200" dirty="0" smtClean="0">
                <a:solidFill>
                  <a:srgbClr val="FF0000"/>
                </a:solidFill>
              </a:rPr>
              <a:t>…but</a:t>
            </a:r>
            <a:r>
              <a:rPr lang="en-GB" sz="3200" dirty="0">
                <a:solidFill>
                  <a:srgbClr val="FF0000"/>
                </a:solidFill>
              </a:rPr>
              <a:t>, there are still edge </a:t>
            </a:r>
            <a:r>
              <a:rPr lang="en-GB" sz="3200" dirty="0" smtClean="0">
                <a:solidFill>
                  <a:srgbClr val="FF0000"/>
                </a:solidFill>
              </a:rPr>
              <a:t>cases</a:t>
            </a:r>
            <a:endParaRPr lang="en-GB" sz="3200" dirty="0">
              <a:solidFill>
                <a:srgbClr val="FF0000"/>
              </a:solidFill>
            </a:endParaRPr>
          </a:p>
        </p:txBody>
      </p:sp>
    </p:spTree>
    <p:extLst>
      <p:ext uri="{BB962C8B-B14F-4D97-AF65-F5344CB8AC3E}">
        <p14:creationId xmlns:p14="http://schemas.microsoft.com/office/powerpoint/2010/main" val="28491260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Concurrent applications</a:t>
            </a:r>
          </a:p>
        </p:txBody>
      </p:sp>
      <p:sp>
        <p:nvSpPr>
          <p:cNvPr id="3" name="Content Placeholder 2"/>
          <p:cNvSpPr>
            <a:spLocks noGrp="1"/>
          </p:cNvSpPr>
          <p:nvPr>
            <p:ph idx="1"/>
          </p:nvPr>
        </p:nvSpPr>
        <p:spPr/>
        <p:txBody>
          <a:bodyPr>
            <a:normAutofit/>
          </a:bodyPr>
          <a:lstStyle/>
          <a:p>
            <a:r>
              <a:rPr lang="en-GB" sz="3600" dirty="0" smtClean="0"/>
              <a:t>When </a:t>
            </a:r>
            <a:r>
              <a:rPr lang="en-GB" sz="3600" dirty="0"/>
              <a:t>multiple clients are writing to the same items</a:t>
            </a:r>
          </a:p>
        </p:txBody>
      </p:sp>
    </p:spTree>
    <p:extLst>
      <p:ext uri="{BB962C8B-B14F-4D97-AF65-F5344CB8AC3E}">
        <p14:creationId xmlns:p14="http://schemas.microsoft.com/office/powerpoint/2010/main" val="40173398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Concurrent applications</a:t>
            </a:r>
          </a:p>
        </p:txBody>
      </p:sp>
      <p:sp>
        <p:nvSpPr>
          <p:cNvPr id="3" name="Content Placeholder 2"/>
          <p:cNvSpPr>
            <a:spLocks noGrp="1"/>
          </p:cNvSpPr>
          <p:nvPr>
            <p:ph idx="1"/>
          </p:nvPr>
        </p:nvSpPr>
        <p:spPr/>
        <p:txBody>
          <a:bodyPr>
            <a:normAutofit/>
          </a:bodyPr>
          <a:lstStyle/>
          <a:p>
            <a:r>
              <a:rPr lang="en-GB" sz="3600" dirty="0" smtClean="0"/>
              <a:t>When </a:t>
            </a:r>
            <a:r>
              <a:rPr lang="en-GB" sz="3600" dirty="0"/>
              <a:t>multiple clients are writing to the same items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316" y="2672413"/>
            <a:ext cx="8825773" cy="3253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7724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10" y="3779748"/>
            <a:ext cx="8695690" cy="3205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Concurrent applications</a:t>
            </a:r>
          </a:p>
        </p:txBody>
      </p:sp>
      <p:sp>
        <p:nvSpPr>
          <p:cNvPr id="3" name="Content Placeholder 2"/>
          <p:cNvSpPr>
            <a:spLocks noGrp="1"/>
          </p:cNvSpPr>
          <p:nvPr>
            <p:ph idx="1"/>
          </p:nvPr>
        </p:nvSpPr>
        <p:spPr/>
        <p:txBody>
          <a:bodyPr>
            <a:normAutofit/>
          </a:bodyPr>
          <a:lstStyle/>
          <a:p>
            <a:r>
              <a:rPr lang="en-GB" sz="3600" dirty="0"/>
              <a:t>W2 does not finish before the start of R1. Therefore, R1 might return </a:t>
            </a:r>
            <a:r>
              <a:rPr lang="en-GB" sz="3600" dirty="0" err="1"/>
              <a:t>color</a:t>
            </a:r>
            <a:r>
              <a:rPr lang="en-GB" sz="3600" dirty="0"/>
              <a:t> = ruby or </a:t>
            </a:r>
            <a:r>
              <a:rPr lang="en-GB" sz="3600" dirty="0" err="1"/>
              <a:t>color</a:t>
            </a:r>
            <a:r>
              <a:rPr lang="en-GB" sz="3600" dirty="0"/>
              <a:t> = </a:t>
            </a:r>
            <a:r>
              <a:rPr lang="en-GB" sz="3600" dirty="0" smtClean="0"/>
              <a:t>garnet</a:t>
            </a:r>
          </a:p>
          <a:p>
            <a:r>
              <a:rPr lang="en-GB" sz="3600" dirty="0" smtClean="0"/>
              <a:t>The first</a:t>
            </a:r>
            <a:r>
              <a:rPr lang="en-GB" sz="3600" dirty="0"/>
              <a:t> GET request must happen after all PUT requests have finished to guarantee the latest object. </a:t>
            </a:r>
          </a:p>
        </p:txBody>
      </p:sp>
    </p:spTree>
    <p:extLst>
      <p:ext uri="{BB962C8B-B14F-4D97-AF65-F5344CB8AC3E}">
        <p14:creationId xmlns:p14="http://schemas.microsoft.com/office/powerpoint/2010/main" val="22365050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232" y="4587575"/>
            <a:ext cx="59436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a:t>Concurrent </a:t>
            </a:r>
            <a:r>
              <a:rPr lang="en-GB" dirty="0" smtClean="0"/>
              <a:t>applications - concurrent </a:t>
            </a:r>
            <a:r>
              <a:rPr lang="en-GB" dirty="0"/>
              <a:t>writes </a:t>
            </a:r>
          </a:p>
        </p:txBody>
      </p:sp>
      <p:sp>
        <p:nvSpPr>
          <p:cNvPr id="3" name="Content Placeholder 2"/>
          <p:cNvSpPr>
            <a:spLocks noGrp="1"/>
          </p:cNvSpPr>
          <p:nvPr>
            <p:ph idx="1"/>
          </p:nvPr>
        </p:nvSpPr>
        <p:spPr/>
        <p:txBody>
          <a:bodyPr>
            <a:normAutofit/>
          </a:bodyPr>
          <a:lstStyle/>
          <a:p>
            <a:r>
              <a:rPr lang="en-GB" sz="3200" dirty="0" smtClean="0"/>
              <a:t>W2 </a:t>
            </a:r>
            <a:r>
              <a:rPr lang="en-GB" sz="3200" dirty="0"/>
              <a:t>begins before W1 has received an </a:t>
            </a:r>
            <a:r>
              <a:rPr lang="en-GB" sz="3200" dirty="0" smtClean="0"/>
              <a:t>acknowledgment</a:t>
            </a:r>
          </a:p>
          <a:p>
            <a:r>
              <a:rPr lang="en-GB" sz="3200" dirty="0"/>
              <a:t>Amazon S3 internally uses last-writer-wins semantics to determine which write takes </a:t>
            </a:r>
            <a:r>
              <a:rPr lang="en-GB" sz="3200" dirty="0" smtClean="0"/>
              <a:t>precedence</a:t>
            </a:r>
          </a:p>
          <a:p>
            <a:r>
              <a:rPr lang="en-GB" sz="3200" dirty="0" smtClean="0"/>
              <a:t>In </a:t>
            </a:r>
            <a:r>
              <a:rPr lang="en-GB" sz="3200" dirty="0"/>
              <a:t>this scenario, S3 uses last-write wins semantics. But our GET request will return mixed results until the final write finishes.</a:t>
            </a:r>
            <a:endParaRPr lang="en-GB" sz="3200" dirty="0" smtClean="0"/>
          </a:p>
        </p:txBody>
      </p:sp>
    </p:spTree>
    <p:extLst>
      <p:ext uri="{BB962C8B-B14F-4D97-AF65-F5344CB8AC3E}">
        <p14:creationId xmlns:p14="http://schemas.microsoft.com/office/powerpoint/2010/main" val="1978155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Core Cloud Service Categories</a:t>
            </a:r>
          </a:p>
        </p:txBody>
      </p:sp>
      <p:sp>
        <p:nvSpPr>
          <p:cNvPr id="3" name="Content Placeholder 2"/>
          <p:cNvSpPr>
            <a:spLocks noGrp="1"/>
          </p:cNvSpPr>
          <p:nvPr>
            <p:ph idx="1"/>
          </p:nvPr>
        </p:nvSpPr>
        <p:spPr/>
        <p:txBody>
          <a:bodyPr>
            <a:normAutofit/>
          </a:bodyPr>
          <a:lstStyle/>
          <a:p>
            <a:r>
              <a:rPr lang="en-GB" sz="3600" dirty="0"/>
              <a:t>Cloud Compute Services</a:t>
            </a:r>
          </a:p>
          <a:p>
            <a:r>
              <a:rPr lang="en-GB" sz="3600" dirty="0">
                <a:solidFill>
                  <a:srgbClr val="FF0000"/>
                </a:solidFill>
              </a:rPr>
              <a:t>Cloud Networking Services</a:t>
            </a:r>
          </a:p>
          <a:p>
            <a:r>
              <a:rPr lang="en-GB" sz="3600" dirty="0"/>
              <a:t>Cloud Storage Services</a:t>
            </a:r>
          </a:p>
          <a:p>
            <a:r>
              <a:rPr lang="en-GB" sz="3600" dirty="0"/>
              <a:t>Cloud Security, Identity, and Compliance Services</a:t>
            </a:r>
          </a:p>
          <a:p>
            <a:r>
              <a:rPr lang="en-GB" sz="3600" dirty="0"/>
              <a:t>Cloud Analytics Services</a:t>
            </a:r>
          </a:p>
          <a:p>
            <a:r>
              <a:rPr lang="en-GB" sz="3600" dirty="0"/>
              <a:t>Cloud Database Services</a:t>
            </a:r>
          </a:p>
        </p:txBody>
      </p:sp>
    </p:spTree>
    <p:extLst>
      <p:ext uri="{BB962C8B-B14F-4D97-AF65-F5344CB8AC3E}">
        <p14:creationId xmlns:p14="http://schemas.microsoft.com/office/powerpoint/2010/main" val="32686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Concurrent </a:t>
            </a:r>
            <a:r>
              <a:rPr lang="en-GB" dirty="0" smtClean="0"/>
              <a:t>applications - concurrent </a:t>
            </a:r>
            <a:r>
              <a:rPr lang="en-GB" dirty="0"/>
              <a:t>writes </a:t>
            </a:r>
          </a:p>
        </p:txBody>
      </p:sp>
      <p:sp>
        <p:nvSpPr>
          <p:cNvPr id="3" name="Content Placeholder 2"/>
          <p:cNvSpPr>
            <a:spLocks noGrp="1"/>
          </p:cNvSpPr>
          <p:nvPr>
            <p:ph idx="1"/>
          </p:nvPr>
        </p:nvSpPr>
        <p:spPr/>
        <p:txBody>
          <a:bodyPr>
            <a:normAutofit/>
          </a:bodyPr>
          <a:lstStyle/>
          <a:p>
            <a:r>
              <a:rPr lang="en-GB" sz="3600" dirty="0" smtClean="0"/>
              <a:t>However</a:t>
            </a:r>
            <a:r>
              <a:rPr lang="en-GB" sz="3600" dirty="0"/>
              <a:t>, the order in which Amazon S3 receives the requests and the order in which applications receive acknowledgments cannot be predicted because of various factors, such as network latency. </a:t>
            </a:r>
            <a:endParaRPr lang="en-GB" sz="3600"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03" y="4060419"/>
            <a:ext cx="59436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965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Concurrent </a:t>
            </a:r>
            <a:r>
              <a:rPr lang="en-GB" dirty="0" smtClean="0"/>
              <a:t>applications - concurrent </a:t>
            </a:r>
            <a:r>
              <a:rPr lang="en-GB" dirty="0"/>
              <a:t>writes </a:t>
            </a:r>
          </a:p>
        </p:txBody>
      </p:sp>
      <p:sp>
        <p:nvSpPr>
          <p:cNvPr id="3" name="Content Placeholder 2"/>
          <p:cNvSpPr>
            <a:spLocks noGrp="1"/>
          </p:cNvSpPr>
          <p:nvPr>
            <p:ph idx="1"/>
          </p:nvPr>
        </p:nvSpPr>
        <p:spPr/>
        <p:txBody>
          <a:bodyPr>
            <a:normAutofit/>
          </a:bodyPr>
          <a:lstStyle/>
          <a:p>
            <a:r>
              <a:rPr lang="en-GB" sz="3600" dirty="0"/>
              <a:t>For example, W2 might be initiated by an Amazon EC2 instance in the same Region, while W1 might be initiated by a host that is farther away. </a:t>
            </a:r>
            <a:endParaRPr lang="en-GB" sz="3600"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03" y="4060419"/>
            <a:ext cx="59436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8833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Concurrent </a:t>
            </a:r>
            <a:r>
              <a:rPr lang="en-GB" dirty="0" smtClean="0"/>
              <a:t>applications - concurrent </a:t>
            </a:r>
            <a:r>
              <a:rPr lang="en-GB" dirty="0"/>
              <a:t>writes </a:t>
            </a:r>
          </a:p>
        </p:txBody>
      </p:sp>
      <p:sp>
        <p:nvSpPr>
          <p:cNvPr id="3" name="Content Placeholder 2"/>
          <p:cNvSpPr>
            <a:spLocks noGrp="1"/>
          </p:cNvSpPr>
          <p:nvPr>
            <p:ph idx="1"/>
          </p:nvPr>
        </p:nvSpPr>
        <p:spPr/>
        <p:txBody>
          <a:bodyPr>
            <a:normAutofit/>
          </a:bodyPr>
          <a:lstStyle/>
          <a:p>
            <a:r>
              <a:rPr lang="en-GB" sz="3600" dirty="0" smtClean="0"/>
              <a:t>The </a:t>
            </a:r>
            <a:r>
              <a:rPr lang="en-GB" sz="3600" dirty="0"/>
              <a:t>best way to determine the final value is to perform a read after both writes have been acknowledged.</a:t>
            </a:r>
            <a:endParaRPr lang="en-GB" sz="3600"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03" y="4060419"/>
            <a:ext cx="59436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4611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t>Amazon S3</a:t>
            </a:r>
          </a:p>
          <a:p>
            <a:r>
              <a:rPr lang="en-US" sz="2400" dirty="0">
                <a:solidFill>
                  <a:srgbClr val="FF0000"/>
                </a:solidFill>
              </a:rPr>
              <a:t>Amazon EFS</a:t>
            </a:r>
          </a:p>
          <a:p>
            <a:r>
              <a:rPr lang="en-US" sz="2400" dirty="0"/>
              <a:t>Amazon EBS</a:t>
            </a:r>
          </a:p>
          <a:p>
            <a:r>
              <a:rPr lang="en-US" sz="2400" dirty="0"/>
              <a:t>AWS Storage Gateway</a:t>
            </a:r>
          </a:p>
        </p:txBody>
      </p:sp>
    </p:spTree>
    <p:extLst>
      <p:ext uri="{BB962C8B-B14F-4D97-AF65-F5344CB8AC3E}">
        <p14:creationId xmlns:p14="http://schemas.microsoft.com/office/powerpoint/2010/main" val="2436510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704" y="43580"/>
            <a:ext cx="1549131" cy="2674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Amazon Elastic File System (EFS)</a:t>
            </a:r>
          </a:p>
        </p:txBody>
      </p:sp>
      <p:sp>
        <p:nvSpPr>
          <p:cNvPr id="3" name="Content Placeholder 2"/>
          <p:cNvSpPr>
            <a:spLocks noGrp="1"/>
          </p:cNvSpPr>
          <p:nvPr>
            <p:ph idx="1"/>
          </p:nvPr>
        </p:nvSpPr>
        <p:spPr/>
        <p:txBody>
          <a:bodyPr>
            <a:noAutofit/>
          </a:bodyPr>
          <a:lstStyle/>
          <a:p>
            <a:r>
              <a:rPr lang="en-US" sz="2400" dirty="0">
                <a:latin typeface="Arial" panose="020B0604020202020204" pitchFamily="34" charset="0"/>
                <a:cs typeface="Arial" panose="020B0604020202020204" pitchFamily="34" charset="0"/>
                <a:sym typeface="+mn-ea"/>
              </a:rPr>
              <a:t>Amazon Elastic File System (EFS) provides a highly scalable, available, and durable </a:t>
            </a:r>
            <a:r>
              <a:rPr lang="en-US" sz="2400" dirty="0">
                <a:solidFill>
                  <a:srgbClr val="FF0000"/>
                </a:solidFill>
                <a:latin typeface="Arial" panose="020B0604020202020204" pitchFamily="34" charset="0"/>
                <a:cs typeface="Arial" panose="020B0604020202020204" pitchFamily="34" charset="0"/>
                <a:sym typeface="+mn-ea"/>
              </a:rPr>
              <a:t>file storage </a:t>
            </a:r>
            <a:r>
              <a:rPr lang="en-US" sz="2400" dirty="0">
                <a:latin typeface="Arial" panose="020B0604020202020204" pitchFamily="34" charset="0"/>
                <a:cs typeface="Arial" panose="020B0604020202020204" pitchFamily="34" charset="0"/>
                <a:sym typeface="+mn-ea"/>
              </a:rPr>
              <a:t>that can be used with EC2 instances. </a:t>
            </a:r>
          </a:p>
          <a:p>
            <a:r>
              <a:rPr lang="en-US" sz="2400" dirty="0">
                <a:latin typeface="Arial" panose="020B0604020202020204" pitchFamily="34" charset="0"/>
                <a:cs typeface="Arial" panose="020B0604020202020204" pitchFamily="34" charset="0"/>
                <a:sym typeface="+mn-ea"/>
              </a:rPr>
              <a:t>The storage capacity in an EFS file system is elastic and grows or shrinks as you add or delete files. EFS supports the Network File System protocols (NFSv4.1 and NFSv4.0). </a:t>
            </a:r>
          </a:p>
          <a:p>
            <a:r>
              <a:rPr lang="en-US" sz="2400" dirty="0">
                <a:latin typeface="Arial" panose="020B0604020202020204" pitchFamily="34" charset="0"/>
                <a:cs typeface="Arial" panose="020B0604020202020204" pitchFamily="34" charset="0"/>
                <a:sym typeface="+mn-ea"/>
              </a:rPr>
              <a:t>EFS file systems are distributed across several storage servers, which enables the file system to grow elastically and support parallel access from multiple EC2 instances. </a:t>
            </a:r>
          </a:p>
          <a:p>
            <a:r>
              <a:rPr lang="en-US" sz="2400" dirty="0">
                <a:latin typeface="Arial" panose="020B0604020202020204" pitchFamily="34" charset="0"/>
                <a:cs typeface="Arial" panose="020B0604020202020204" pitchFamily="34" charset="0"/>
                <a:sym typeface="+mn-ea"/>
              </a:rPr>
              <a:t>EFS is designed for use cases such as Big Data and Analytics workloads, Media Processing workflows, Content Management, and Web Serving. </a:t>
            </a:r>
          </a:p>
          <a:p>
            <a:r>
              <a:rPr lang="en-US" sz="2400" dirty="0">
                <a:latin typeface="Arial" panose="020B0604020202020204" pitchFamily="34" charset="0"/>
                <a:cs typeface="Arial" panose="020B0604020202020204" pitchFamily="34" charset="0"/>
                <a:sym typeface="+mn-ea"/>
              </a:rPr>
              <a:t>EFS can provide high throughput coupled with read-after-write consistency, low-latency file operations, and shared file access, which is required for such use cases.</a:t>
            </a:r>
          </a:p>
        </p:txBody>
      </p:sp>
    </p:spTree>
    <p:extLst>
      <p:ext uri="{BB962C8B-B14F-4D97-AF65-F5344CB8AC3E}">
        <p14:creationId xmlns:p14="http://schemas.microsoft.com/office/powerpoint/2010/main" val="2773496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EFS Performance Modes</a:t>
            </a:r>
          </a:p>
        </p:txBody>
      </p:sp>
      <p:sp>
        <p:nvSpPr>
          <p:cNvPr id="3" name="Content Placeholder 2"/>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sym typeface="+mn-ea"/>
              </a:rPr>
              <a:t>EFS provides two performance modes: (1) General Purpose and (2) Max I/O. </a:t>
            </a:r>
          </a:p>
          <a:p>
            <a:r>
              <a:rPr lang="en-US" sz="3200" dirty="0">
                <a:latin typeface="Arial" panose="020B0604020202020204" pitchFamily="34" charset="0"/>
                <a:cs typeface="Arial" panose="020B0604020202020204" pitchFamily="34" charset="0"/>
                <a:sym typeface="+mn-ea"/>
              </a:rPr>
              <a:t>The General Purpose performance mode is suitable for applications requiring low latency such as web serving, content management, and file serving. </a:t>
            </a:r>
          </a:p>
          <a:p>
            <a:r>
              <a:rPr lang="en-US" sz="3200" dirty="0">
                <a:latin typeface="Arial" panose="020B0604020202020204" pitchFamily="34" charset="0"/>
                <a:cs typeface="Arial" panose="020B0604020202020204" pitchFamily="34" charset="0"/>
                <a:sym typeface="+mn-ea"/>
              </a:rPr>
              <a:t>The Max I/O performance mode, is optimized for applications where a large number of EC2 instances are accessing the file system.</a:t>
            </a:r>
          </a:p>
        </p:txBody>
      </p:sp>
    </p:spTree>
    <p:extLst>
      <p:ext uri="{BB962C8B-B14F-4D97-AF65-F5344CB8AC3E}">
        <p14:creationId xmlns:p14="http://schemas.microsoft.com/office/powerpoint/2010/main" val="160817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EFS Throughput Modes</a:t>
            </a:r>
          </a:p>
        </p:txBody>
      </p:sp>
      <p:sp>
        <p:nvSpPr>
          <p:cNvPr id="3" name="Content Placeholder 2"/>
          <p:cNvSpPr>
            <a:spLocks noGrp="1"/>
          </p:cNvSpPr>
          <p:nvPr>
            <p:ph idx="1"/>
          </p:nvPr>
        </p:nvSpPr>
        <p:spPr/>
        <p:txBody>
          <a:bodyPr>
            <a:noAutofit/>
          </a:bodyPr>
          <a:lstStyle/>
          <a:p>
            <a:r>
              <a:rPr lang="en-US" dirty="0">
                <a:latin typeface="Arial" panose="020B0604020202020204" pitchFamily="34" charset="0"/>
                <a:cs typeface="Arial" panose="020B0604020202020204" pitchFamily="34" charset="0"/>
                <a:sym typeface="+mn-ea"/>
              </a:rPr>
              <a:t>EFS provides two throughput modes: (1) Bursting throughput and (2) Provisioned throughput.</a:t>
            </a:r>
          </a:p>
          <a:p>
            <a:r>
              <a:rPr lang="en-US" dirty="0">
                <a:latin typeface="Arial" panose="020B0604020202020204" pitchFamily="34" charset="0"/>
                <a:cs typeface="Arial" panose="020B0604020202020204" pitchFamily="34" charset="0"/>
                <a:sym typeface="+mn-ea"/>
              </a:rPr>
              <a:t>When Bursting throughput mode is used for an EFS file system, the throughput scales as a file system grows. Bursting throughput mode is useful for file-based workloads, which require low levels of throughput for most of the time and high levels of throughput occasionally.</a:t>
            </a:r>
          </a:p>
          <a:p>
            <a:r>
              <a:rPr lang="en-US" dirty="0">
                <a:latin typeface="Arial" panose="020B0604020202020204" pitchFamily="34" charset="0"/>
                <a:cs typeface="Arial" panose="020B0604020202020204" pitchFamily="34" charset="0"/>
                <a:sym typeface="+mn-ea"/>
              </a:rPr>
              <a:t>Provisioned throughput mode is useful for applications requiring high levels of throughput than those allowed by the Bursting throughput mode.</a:t>
            </a:r>
          </a:p>
        </p:txBody>
      </p:sp>
    </p:spTree>
    <p:extLst>
      <p:ext uri="{BB962C8B-B14F-4D97-AF65-F5344CB8AC3E}">
        <p14:creationId xmlns:p14="http://schemas.microsoft.com/office/powerpoint/2010/main" val="322067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t>Amazon S3</a:t>
            </a:r>
          </a:p>
          <a:p>
            <a:r>
              <a:rPr lang="en-US" sz="2400" dirty="0"/>
              <a:t>Amazon EFS</a:t>
            </a:r>
          </a:p>
          <a:p>
            <a:r>
              <a:rPr lang="en-US" sz="2400" dirty="0">
                <a:solidFill>
                  <a:srgbClr val="FF0000"/>
                </a:solidFill>
              </a:rPr>
              <a:t>Amazon EBS</a:t>
            </a:r>
          </a:p>
          <a:p>
            <a:r>
              <a:rPr lang="en-US" sz="2400" dirty="0"/>
              <a:t>AWS Storage Gateway</a:t>
            </a:r>
          </a:p>
        </p:txBody>
      </p:sp>
      <p:sp>
        <p:nvSpPr>
          <p:cNvPr id="8" name="Footer Placeholder 7"/>
          <p:cNvSpPr>
            <a:spLocks noGrp="1"/>
          </p:cNvSpPr>
          <p:nvPr>
            <p:ph type="ftr" sz="quarter" idx="11"/>
          </p:nvPr>
        </p:nvSpPr>
        <p:spPr/>
        <p:txBody>
          <a:bodyPr/>
          <a:lstStyle/>
          <a:p>
            <a:r>
              <a:rPr lang="en-US" dirty="0"/>
              <a:t>© 2019 Arshdeep Bahga &amp; Vijay Madisetti</a:t>
            </a:r>
          </a:p>
        </p:txBody>
      </p:sp>
    </p:spTree>
    <p:extLst>
      <p:ext uri="{BB962C8B-B14F-4D97-AF65-F5344CB8AC3E}">
        <p14:creationId xmlns:p14="http://schemas.microsoft.com/office/powerpoint/2010/main" val="111338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4125" y="-311127"/>
            <a:ext cx="1617875" cy="2561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Amazon Elastic Block Store (EBS)</a:t>
            </a:r>
          </a:p>
        </p:txBody>
      </p:sp>
      <p:sp>
        <p:nvSpPr>
          <p:cNvPr id="3" name="Content Placeholder 2"/>
          <p:cNvSpPr>
            <a:spLocks noGrp="1"/>
          </p:cNvSpPr>
          <p:nvPr>
            <p:ph idx="1"/>
          </p:nvPr>
        </p:nvSpPr>
        <p:spPr/>
        <p:txBody>
          <a:bodyPr>
            <a:normAutofit/>
          </a:bodyPr>
          <a:lstStyle/>
          <a:p>
            <a:r>
              <a:rPr lang="en-US" sz="3200" dirty="0">
                <a:latin typeface="Arial" panose="020B0604020202020204" pitchFamily="34" charset="0"/>
                <a:cs typeface="Arial" panose="020B0604020202020204" pitchFamily="34" charset="0"/>
                <a:sym typeface="+mn-ea"/>
              </a:rPr>
              <a:t>Amazon Elastic Block Store (EBS) provides </a:t>
            </a:r>
            <a:r>
              <a:rPr lang="en-US" sz="3200" dirty="0">
                <a:solidFill>
                  <a:srgbClr val="FF0000"/>
                </a:solidFill>
                <a:latin typeface="Arial" panose="020B0604020202020204" pitchFamily="34" charset="0"/>
                <a:cs typeface="Arial" panose="020B0604020202020204" pitchFamily="34" charset="0"/>
                <a:sym typeface="+mn-ea"/>
              </a:rPr>
              <a:t>block level storage </a:t>
            </a:r>
            <a:r>
              <a:rPr lang="en-US" sz="3200" dirty="0">
                <a:latin typeface="Arial" panose="020B0604020202020204" pitchFamily="34" charset="0"/>
                <a:cs typeface="Arial" panose="020B0604020202020204" pitchFamily="34" charset="0"/>
                <a:sym typeface="+mn-ea"/>
              </a:rPr>
              <a:t>volumes for use with EC2 instances.</a:t>
            </a:r>
          </a:p>
          <a:p>
            <a:r>
              <a:rPr lang="en-US" sz="3200" dirty="0">
                <a:latin typeface="Arial" panose="020B0604020202020204" pitchFamily="34" charset="0"/>
                <a:cs typeface="Arial" panose="020B0604020202020204" pitchFamily="34" charset="0"/>
                <a:sym typeface="+mn-ea"/>
              </a:rPr>
              <a:t>EBS is designed for high availability and durability, and the EBS volumes are automatically replicated within an availability zone. </a:t>
            </a:r>
          </a:p>
          <a:p>
            <a:r>
              <a:rPr lang="en-US" sz="3200" dirty="0">
                <a:latin typeface="Arial" panose="020B0604020202020204" pitchFamily="34" charset="0"/>
                <a:cs typeface="Arial" panose="020B0604020202020204" pitchFamily="34" charset="0"/>
                <a:sym typeface="+mn-ea"/>
              </a:rPr>
              <a:t>You can attach multiple EBS volumes to an EC2 instance; however, a volume can be attached to only one instance at a time.</a:t>
            </a:r>
          </a:p>
        </p:txBody>
      </p:sp>
    </p:spTree>
    <p:extLst>
      <p:ext uri="{BB962C8B-B14F-4D97-AF65-F5344CB8AC3E}">
        <p14:creationId xmlns:p14="http://schemas.microsoft.com/office/powerpoint/2010/main" val="12001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EBS Volumes</a:t>
            </a:r>
          </a:p>
        </p:txBody>
      </p:sp>
      <p:sp>
        <p:nvSpPr>
          <p:cNvPr id="3" name="Content Placeholder 2"/>
          <p:cNvSpPr>
            <a:spLocks noGrp="1"/>
          </p:cNvSpPr>
          <p:nvPr>
            <p:ph idx="1"/>
          </p:nvPr>
        </p:nvSpPr>
        <p:spPr/>
        <p:txBody>
          <a:bodyPr>
            <a:noAutofit/>
          </a:bodyPr>
          <a:lstStyle/>
          <a:p>
            <a:r>
              <a:rPr lang="en-US" sz="2400" dirty="0">
                <a:latin typeface="Arial" panose="020B0604020202020204" pitchFamily="34" charset="0"/>
                <a:cs typeface="Arial" panose="020B0604020202020204" pitchFamily="34" charset="0"/>
                <a:sym typeface="+mn-ea"/>
              </a:rPr>
              <a:t>An EBS Volume is a block-level storage device that can be attached to an EC2 instance. The benefit of using an EBS volume with an EC2 instance is that it can persist independently from the life of the instance. A volume attached to an EC2 instance can be used like any other physical hard drive.</a:t>
            </a:r>
          </a:p>
          <a:p>
            <a:r>
              <a:rPr lang="en-US" sz="2400" dirty="0">
                <a:latin typeface="Arial" panose="020B0604020202020204" pitchFamily="34" charset="0"/>
                <a:cs typeface="Arial" panose="020B0604020202020204" pitchFamily="34" charset="0"/>
                <a:sym typeface="+mn-ea"/>
              </a:rPr>
              <a:t>EBS provides various types of volumes that differ in performance characteristics and cost</a:t>
            </a:r>
            <a:r>
              <a:rPr lang="x-none" altLang="en-US" sz="2400" dirty="0">
                <a:latin typeface="Arial" panose="020B0604020202020204" pitchFamily="34" charset="0"/>
                <a:cs typeface="Arial" panose="020B0604020202020204" pitchFamily="34" charset="0"/>
                <a:sym typeface="+mn-ea"/>
              </a:rPr>
              <a:t>:</a:t>
            </a:r>
          </a:p>
          <a:p>
            <a:pPr lvl="1"/>
            <a:r>
              <a:rPr lang="x-none" altLang="en-US" sz="1800" b="1" dirty="0">
                <a:latin typeface="Arial" panose="020B0604020202020204" pitchFamily="34" charset="0"/>
                <a:cs typeface="Arial" panose="020B0604020202020204" pitchFamily="34" charset="0"/>
                <a:sym typeface="+mn-ea"/>
              </a:rPr>
              <a:t>Magnetic (standard)</a:t>
            </a:r>
            <a:r>
              <a:rPr lang="x-none" altLang="en-US" sz="1800" dirty="0">
                <a:latin typeface="Arial" panose="020B0604020202020204" pitchFamily="34" charset="0"/>
                <a:cs typeface="Arial" panose="020B0604020202020204" pitchFamily="34" charset="0"/>
                <a:sym typeface="+mn-ea"/>
              </a:rPr>
              <a:t>: Magnetic volumes have low performance characteristics.</a:t>
            </a:r>
          </a:p>
          <a:p>
            <a:pPr lvl="1"/>
            <a:r>
              <a:rPr lang="x-none" altLang="en-US" sz="1800" b="1" dirty="0">
                <a:latin typeface="Arial" panose="020B0604020202020204" pitchFamily="34" charset="0"/>
                <a:cs typeface="Arial" panose="020B0604020202020204" pitchFamily="34" charset="0"/>
                <a:sym typeface="+mn-ea"/>
              </a:rPr>
              <a:t>General Purpose SSD (gp2)</a:t>
            </a:r>
            <a:r>
              <a:rPr lang="x-none" altLang="en-US" sz="1800" dirty="0">
                <a:latin typeface="Arial" panose="020B0604020202020204" pitchFamily="34" charset="0"/>
                <a:cs typeface="Arial" panose="020B0604020202020204" pitchFamily="34" charset="0"/>
                <a:sym typeface="+mn-ea"/>
              </a:rPr>
              <a:t>: General Purpose SSD volumes offer cost-effective storage that balances price and performance for a wide variety of workloads.</a:t>
            </a:r>
          </a:p>
          <a:p>
            <a:pPr lvl="1"/>
            <a:r>
              <a:rPr lang="x-none" altLang="en-US" sz="1800" b="1" dirty="0">
                <a:latin typeface="Arial" panose="020B0604020202020204" pitchFamily="34" charset="0"/>
                <a:cs typeface="Arial" panose="020B0604020202020204" pitchFamily="34" charset="0"/>
                <a:sym typeface="+mn-ea"/>
              </a:rPr>
              <a:t>Provisioned IOPS SSD (io1)</a:t>
            </a:r>
            <a:r>
              <a:rPr lang="x-none" altLang="en-US" sz="1800" dirty="0">
                <a:latin typeface="Arial" panose="020B0604020202020204" pitchFamily="34" charset="0"/>
                <a:cs typeface="Arial" panose="020B0604020202020204" pitchFamily="34" charset="0"/>
                <a:sym typeface="+mn-ea"/>
              </a:rPr>
              <a:t>: Provisioned IOPS SSD volumes are the highest-performance volumes designed for mission-critical low-latency or high-throughput workloads.</a:t>
            </a:r>
          </a:p>
          <a:p>
            <a:pPr lvl="1"/>
            <a:r>
              <a:rPr lang="x-none" altLang="en-US" sz="1800" b="1" dirty="0">
                <a:latin typeface="Arial" panose="020B0604020202020204" pitchFamily="34" charset="0"/>
                <a:cs typeface="Arial" panose="020B0604020202020204" pitchFamily="34" charset="0"/>
                <a:sym typeface="+mn-ea"/>
              </a:rPr>
              <a:t>Cold HDD (sc1)</a:t>
            </a:r>
            <a:r>
              <a:rPr lang="x-none" altLang="en-US" sz="1800" dirty="0">
                <a:latin typeface="Arial" panose="020B0604020202020204" pitchFamily="34" charset="0"/>
                <a:cs typeface="Arial" panose="020B0604020202020204" pitchFamily="34" charset="0"/>
                <a:sym typeface="+mn-ea"/>
              </a:rPr>
              <a:t>: Cold HDD volumes are designed for less frequently accessed workloads.</a:t>
            </a:r>
          </a:p>
          <a:p>
            <a:pPr lvl="1"/>
            <a:r>
              <a:rPr lang="x-none" altLang="en-US" sz="1800" b="1" dirty="0">
                <a:latin typeface="Arial" panose="020B0604020202020204" pitchFamily="34" charset="0"/>
                <a:cs typeface="Arial" panose="020B0604020202020204" pitchFamily="34" charset="0"/>
                <a:sym typeface="+mn-ea"/>
              </a:rPr>
              <a:t>Throughput Optimized HDD (st1)</a:t>
            </a:r>
            <a:r>
              <a:rPr lang="x-none" altLang="en-US" sz="1800" dirty="0">
                <a:latin typeface="Arial" panose="020B0604020202020204" pitchFamily="34" charset="0"/>
                <a:cs typeface="Arial" panose="020B0604020202020204" pitchFamily="34" charset="0"/>
                <a:sym typeface="+mn-ea"/>
              </a:rPr>
              <a:t>: Throughput Optimized HDD volumes are designed for frequently accessed, throughput-intensive workloads.</a:t>
            </a:r>
          </a:p>
        </p:txBody>
      </p:sp>
    </p:spTree>
    <p:extLst>
      <p:ext uri="{BB962C8B-B14F-4D97-AF65-F5344CB8AC3E}">
        <p14:creationId xmlns:p14="http://schemas.microsoft.com/office/powerpoint/2010/main" val="303029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sz="4000" dirty="0">
                <a:latin typeface="+mn-lt"/>
              </a:rPr>
              <a:t> </a:t>
            </a:r>
            <a:r>
              <a:rPr lang="en-US" sz="4000" dirty="0" smtClean="0">
                <a:latin typeface="+mn-lt"/>
              </a:rPr>
              <a:t>Networking service in Image </a:t>
            </a:r>
            <a:r>
              <a:rPr lang="en-US" sz="4000" dirty="0">
                <a:latin typeface="+mn-lt"/>
              </a:rPr>
              <a:t>Processing </a:t>
            </a:r>
            <a:r>
              <a:rPr lang="en-US" sz="4000" dirty="0" smtClean="0">
                <a:latin typeface="+mn-lt"/>
              </a:rPr>
              <a:t>App</a:t>
            </a:r>
            <a:endParaRPr lang="en-US" sz="4000" dirty="0">
              <a:latin typeface="+mn-lt"/>
            </a:endParaRPr>
          </a:p>
        </p:txBody>
      </p:sp>
      <p:pic>
        <p:nvPicPr>
          <p:cNvPr id="9" name="Picture 8"/>
          <p:cNvPicPr>
            <a:picLocks noChangeAspect="1"/>
          </p:cNvPicPr>
          <p:nvPr/>
        </p:nvPicPr>
        <p:blipFill>
          <a:blip r:embed="rId3"/>
          <a:stretch>
            <a:fillRect/>
          </a:stretch>
        </p:blipFill>
        <p:spPr>
          <a:xfrm>
            <a:off x="4178168" y="1041539"/>
            <a:ext cx="2597253" cy="5508137"/>
          </a:xfrm>
          <a:prstGeom prst="rect">
            <a:avLst/>
          </a:prstGeom>
        </p:spPr>
      </p:pic>
      <p:sp>
        <p:nvSpPr>
          <p:cNvPr id="5" name="Rounded Rectangle 4"/>
          <p:cNvSpPr/>
          <p:nvPr/>
        </p:nvSpPr>
        <p:spPr>
          <a:xfrm>
            <a:off x="3025174" y="1933533"/>
            <a:ext cx="4966763" cy="866062"/>
          </a:xfrm>
          <a:prstGeom prst="roundRect">
            <a:avLst/>
          </a:prstGeom>
          <a:solidFill>
            <a:srgbClr val="FFFF00">
              <a:alpha val="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3672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solidFill>
                  <a:srgbClr val="FF0000"/>
                </a:solidFill>
              </a:rPr>
              <a:t>Amazon S3</a:t>
            </a:r>
          </a:p>
          <a:p>
            <a:r>
              <a:rPr lang="en-US" sz="2400" dirty="0">
                <a:solidFill>
                  <a:srgbClr val="FF0000"/>
                </a:solidFill>
              </a:rPr>
              <a:t>Amazon EFS</a:t>
            </a:r>
          </a:p>
          <a:p>
            <a:r>
              <a:rPr lang="en-US" sz="2400" dirty="0">
                <a:solidFill>
                  <a:srgbClr val="FF0000"/>
                </a:solidFill>
              </a:rPr>
              <a:t>Amazon EBS</a:t>
            </a:r>
          </a:p>
          <a:p>
            <a:r>
              <a:rPr lang="en-US" sz="2400" dirty="0"/>
              <a:t>AWS Storage Gateway</a:t>
            </a:r>
          </a:p>
        </p:txBody>
      </p:sp>
      <p:sp>
        <p:nvSpPr>
          <p:cNvPr id="8" name="Footer Placeholder 7"/>
          <p:cNvSpPr>
            <a:spLocks noGrp="1"/>
          </p:cNvSpPr>
          <p:nvPr>
            <p:ph type="ftr" sz="quarter" idx="11"/>
          </p:nvPr>
        </p:nvSpPr>
        <p:spPr/>
        <p:txBody>
          <a:bodyPr/>
          <a:lstStyle/>
          <a:p>
            <a:r>
              <a:rPr lang="en-US" dirty="0"/>
              <a:t>© 2019 Arshdeep Bahga &amp; Vijay Madisetti</a:t>
            </a:r>
          </a:p>
        </p:txBody>
      </p:sp>
    </p:spTree>
    <p:extLst>
      <p:ext uri="{BB962C8B-B14F-4D97-AF65-F5344CB8AC3E}">
        <p14:creationId xmlns:p14="http://schemas.microsoft.com/office/powerpoint/2010/main" val="2822077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S3 vs EBS vs EFS</a:t>
            </a:r>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217" y="1809750"/>
            <a:ext cx="890587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5940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S3 vs EBS vs EFS</a:t>
            </a:r>
          </a:p>
        </p:txBody>
      </p:sp>
      <p:sp>
        <p:nvSpPr>
          <p:cNvPr id="3" name="Content Placeholder 2"/>
          <p:cNvSpPr>
            <a:spLocks noGrp="1"/>
          </p:cNvSpPr>
          <p:nvPr>
            <p:ph idx="1"/>
          </p:nvPr>
        </p:nvSpPr>
        <p:spPr/>
        <p:txBody>
          <a:bodyPr/>
          <a:lstStyle/>
          <a:p>
            <a:r>
              <a:rPr lang="en-GB" dirty="0"/>
              <a:t>Amazon S3 (Amazon Simple Storage Service) is an object storage designed for storing </a:t>
            </a:r>
            <a:r>
              <a:rPr lang="en-GB" dirty="0">
                <a:solidFill>
                  <a:srgbClr val="FF0000"/>
                </a:solidFill>
              </a:rPr>
              <a:t>large numbers of user files and backups</a:t>
            </a:r>
            <a:r>
              <a:rPr lang="en-GB" dirty="0"/>
              <a:t>.</a:t>
            </a:r>
          </a:p>
          <a:p>
            <a:r>
              <a:rPr lang="en-GB" dirty="0"/>
              <a:t>Amazon EFS (Amazon Elastic File System) provides scalable </a:t>
            </a:r>
            <a:r>
              <a:rPr lang="en-GB" dirty="0">
                <a:solidFill>
                  <a:srgbClr val="FF0000"/>
                </a:solidFill>
              </a:rPr>
              <a:t>network file storage</a:t>
            </a:r>
            <a:r>
              <a:rPr lang="en-GB" dirty="0"/>
              <a:t> for Amazon EC2 cloud computing service users.</a:t>
            </a:r>
          </a:p>
          <a:p>
            <a:r>
              <a:rPr lang="en-GB" dirty="0"/>
              <a:t>Amazon EBS (Amazon Elastic Block Storage) is block storage </a:t>
            </a:r>
            <a:r>
              <a:rPr lang="en-GB" dirty="0">
                <a:solidFill>
                  <a:srgbClr val="FF0000"/>
                </a:solidFill>
              </a:rPr>
              <a:t>for Amazon EC2 compute instances</a:t>
            </a:r>
            <a:r>
              <a:rPr lang="en-GB" dirty="0"/>
              <a:t> - it is </a:t>
            </a:r>
            <a:r>
              <a:rPr lang="en-GB" dirty="0">
                <a:solidFill>
                  <a:srgbClr val="FF0000"/>
                </a:solidFill>
              </a:rPr>
              <a:t>similar to hard drives attached to your computers </a:t>
            </a:r>
            <a:r>
              <a:rPr lang="en-GB" dirty="0"/>
              <a:t>or laptops, but in a virtualized environment.</a:t>
            </a:r>
          </a:p>
        </p:txBody>
      </p:sp>
    </p:spTree>
    <p:extLst>
      <p:ext uri="{BB962C8B-B14F-4D97-AF65-F5344CB8AC3E}">
        <p14:creationId xmlns:p14="http://schemas.microsoft.com/office/powerpoint/2010/main" val="17504783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S3 vs EBS vs EFS</a:t>
            </a:r>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34" y="1997984"/>
            <a:ext cx="11047878" cy="299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0475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t>Amazon S3</a:t>
            </a:r>
          </a:p>
          <a:p>
            <a:r>
              <a:rPr lang="en-US" sz="2400" dirty="0"/>
              <a:t>Amazon EFS</a:t>
            </a:r>
          </a:p>
          <a:p>
            <a:r>
              <a:rPr lang="en-US" sz="2400" dirty="0"/>
              <a:t>Amazon EBS</a:t>
            </a:r>
          </a:p>
          <a:p>
            <a:r>
              <a:rPr lang="en-US" sz="2400" dirty="0">
                <a:solidFill>
                  <a:srgbClr val="FF0000"/>
                </a:solidFill>
              </a:rPr>
              <a:t>AWS Storage Gateway</a:t>
            </a:r>
          </a:p>
        </p:txBody>
      </p:sp>
      <p:sp>
        <p:nvSpPr>
          <p:cNvPr id="8" name="Footer Placeholder 7"/>
          <p:cNvSpPr>
            <a:spLocks noGrp="1"/>
          </p:cNvSpPr>
          <p:nvPr>
            <p:ph type="ftr" sz="quarter" idx="11"/>
          </p:nvPr>
        </p:nvSpPr>
        <p:spPr/>
        <p:txBody>
          <a:bodyPr/>
          <a:lstStyle/>
          <a:p>
            <a:r>
              <a:rPr lang="en-US" dirty="0"/>
              <a:t>© 2019 Arshdeep Bahga &amp; Vijay Madisetti</a:t>
            </a:r>
          </a:p>
        </p:txBody>
      </p:sp>
    </p:spTree>
    <p:extLst>
      <p:ext uri="{BB962C8B-B14F-4D97-AF65-F5344CB8AC3E}">
        <p14:creationId xmlns:p14="http://schemas.microsoft.com/office/powerpoint/2010/main" val="1363484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x-none" dirty="0">
                <a:latin typeface="Arial" panose="020B0604020202020204" pitchFamily="34" charset="0"/>
              </a:rPr>
              <a:t>AWS Storage Gateway</a:t>
            </a:r>
          </a:p>
        </p:txBody>
      </p:sp>
      <p:sp>
        <p:nvSpPr>
          <p:cNvPr id="3" name="Content Placeholder 2"/>
          <p:cNvSpPr>
            <a:spLocks noGrp="1"/>
          </p:cNvSpPr>
          <p:nvPr>
            <p:ph idx="1"/>
          </p:nvPr>
        </p:nvSpPr>
        <p:spPr/>
        <p:txBody>
          <a:bodyPr>
            <a:noAutofit/>
          </a:bodyPr>
          <a:lstStyle/>
          <a:p>
            <a:r>
              <a:rPr lang="en-US" sz="2000" dirty="0">
                <a:latin typeface="Arial" panose="020B0604020202020204" pitchFamily="34" charset="0"/>
                <a:cs typeface="Arial" panose="020B0604020202020204" pitchFamily="34" charset="0"/>
                <a:sym typeface="+mn-ea"/>
              </a:rPr>
              <a:t>AWS Storage Gateway is a service </a:t>
            </a:r>
            <a:r>
              <a:rPr lang="en-US" sz="2000" dirty="0">
                <a:solidFill>
                  <a:srgbClr val="FF0000"/>
                </a:solidFill>
                <a:latin typeface="Arial" panose="020B0604020202020204" pitchFamily="34" charset="0"/>
                <a:cs typeface="Arial" panose="020B0604020202020204" pitchFamily="34" charset="0"/>
                <a:sym typeface="+mn-ea"/>
              </a:rPr>
              <a:t>connecting an on-premises software appliance with cloud-based storage</a:t>
            </a:r>
            <a:r>
              <a:rPr lang="en-US" sz="2000" dirty="0">
                <a:latin typeface="Arial" panose="020B0604020202020204" pitchFamily="34" charset="0"/>
                <a:cs typeface="Arial" panose="020B0604020202020204" pitchFamily="34" charset="0"/>
                <a:sym typeface="+mn-ea"/>
              </a:rPr>
              <a:t> to provide seamless and </a:t>
            </a:r>
            <a:r>
              <a:rPr lang="en-US" sz="2000" dirty="0">
                <a:solidFill>
                  <a:srgbClr val="FF0000"/>
                </a:solidFill>
                <a:latin typeface="Arial" panose="020B0604020202020204" pitchFamily="34" charset="0"/>
                <a:cs typeface="Arial" panose="020B0604020202020204" pitchFamily="34" charset="0"/>
                <a:sym typeface="+mn-ea"/>
              </a:rPr>
              <a:t>secure integration between an organization’s on-premises IT environment and AWS’s storage infrastructure. </a:t>
            </a:r>
          </a:p>
          <a:p>
            <a:r>
              <a:rPr lang="en-US" sz="2000" dirty="0">
                <a:latin typeface="Arial" panose="020B0604020202020204" pitchFamily="34" charset="0"/>
                <a:cs typeface="Arial" panose="020B0604020202020204" pitchFamily="34" charset="0"/>
                <a:sym typeface="+mn-ea"/>
              </a:rPr>
              <a:t>You can run Storage Gateway either on-premises as a VM appliance, or as a hardware appliance, or in AWS as an Amazon EC2 instance.</a:t>
            </a:r>
          </a:p>
          <a:p>
            <a:r>
              <a:rPr lang="en-US" sz="2000" dirty="0">
                <a:latin typeface="Arial" panose="020B0604020202020204" pitchFamily="34" charset="0"/>
                <a:cs typeface="Arial" panose="020B0604020202020204" pitchFamily="34" charset="0"/>
                <a:sym typeface="+mn-ea"/>
              </a:rPr>
              <a:t>AWS Storage Gateway supports three types of storage solutions:</a:t>
            </a:r>
            <a:endParaRPr lang="en-US" sz="1800" dirty="0">
              <a:latin typeface="Arial" panose="020B0604020202020204" pitchFamily="34" charset="0"/>
              <a:cs typeface="Arial" panose="020B0604020202020204" pitchFamily="34" charset="0"/>
              <a:sym typeface="+mn-ea"/>
            </a:endParaRPr>
          </a:p>
          <a:p>
            <a:pPr lvl="1"/>
            <a:r>
              <a:rPr lang="en-US" sz="1800" b="1" dirty="0">
                <a:latin typeface="Arial" panose="020B0604020202020204" pitchFamily="34" charset="0"/>
                <a:cs typeface="Arial" panose="020B0604020202020204" pitchFamily="34" charset="0"/>
                <a:sym typeface="+mn-ea"/>
              </a:rPr>
              <a:t>File Gateway</a:t>
            </a:r>
            <a:r>
              <a:rPr lang="en-US" sz="1800" dirty="0">
                <a:latin typeface="Arial" panose="020B0604020202020204" pitchFamily="34" charset="0"/>
                <a:cs typeface="Arial" panose="020B0604020202020204" pitchFamily="34" charset="0"/>
                <a:sym typeface="+mn-ea"/>
              </a:rPr>
              <a:t>: A file gateway allows you to store files as objects in Amazon S3, with a local cache for low-latency access to your most recently used data.</a:t>
            </a:r>
          </a:p>
          <a:p>
            <a:pPr lvl="1"/>
            <a:r>
              <a:rPr lang="en-US" sz="1800" b="1" dirty="0">
                <a:latin typeface="Arial" panose="020B0604020202020204" pitchFamily="34" charset="0"/>
                <a:cs typeface="Arial" panose="020B0604020202020204" pitchFamily="34" charset="0"/>
                <a:sym typeface="+mn-ea"/>
              </a:rPr>
              <a:t>Volume Gateway</a:t>
            </a:r>
            <a:r>
              <a:rPr lang="en-US" sz="1800" dirty="0">
                <a:latin typeface="Arial" panose="020B0604020202020204" pitchFamily="34" charset="0"/>
                <a:cs typeface="Arial" panose="020B0604020202020204" pitchFamily="34" charset="0"/>
                <a:sym typeface="+mn-ea"/>
              </a:rPr>
              <a:t>: A volume gateway provides cloud-backed storage volumes that you can mount as Internet Small Computer System Interface (iSCSI) devices from your on-premises application servers.</a:t>
            </a:r>
          </a:p>
          <a:p>
            <a:pPr lvl="1"/>
            <a:r>
              <a:rPr lang="en-US" sz="1800" b="1" dirty="0">
                <a:latin typeface="Arial" panose="020B0604020202020204" pitchFamily="34" charset="0"/>
                <a:cs typeface="Arial" panose="020B0604020202020204" pitchFamily="34" charset="0"/>
                <a:sym typeface="+mn-ea"/>
              </a:rPr>
              <a:t>Tape Gateway</a:t>
            </a:r>
            <a:r>
              <a:rPr lang="en-US" sz="1800" dirty="0">
                <a:latin typeface="Arial" panose="020B0604020202020204" pitchFamily="34" charset="0"/>
                <a:cs typeface="Arial" panose="020B0604020202020204" pitchFamily="34" charset="0"/>
                <a:sym typeface="+mn-ea"/>
              </a:rPr>
              <a:t>: Tape gateway allows you to back up your data to Amazon S3 and archive in Amazon Glacier by leveraging your existing tape-based backup software infrastructure.</a:t>
            </a:r>
          </a:p>
        </p:txBody>
      </p:sp>
    </p:spTree>
    <p:extLst>
      <p:ext uri="{BB962C8B-B14F-4D97-AF65-F5344CB8AC3E}">
        <p14:creationId xmlns:p14="http://schemas.microsoft.com/office/powerpoint/2010/main" val="404058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atin typeface="Arial" panose="020B0604020202020204" pitchFamily="34" charset="0"/>
              </a:rPr>
              <a:t>AWS Storage Gateway</a:t>
            </a:r>
            <a:endParaRPr lang="en-GB" dirty="0"/>
          </a:p>
        </p:txBody>
      </p:sp>
      <p:sp>
        <p:nvSpPr>
          <p:cNvPr id="3" name="Content Placeholder 2"/>
          <p:cNvSpPr>
            <a:spLocks noGrp="1"/>
          </p:cNvSpPr>
          <p:nvPr>
            <p:ph idx="1"/>
          </p:nvPr>
        </p:nvSpPr>
        <p:spPr/>
        <p:txBody>
          <a:bodyPr/>
          <a:lstStyle/>
          <a:p>
            <a:endParaRPr lang="en-GB"/>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4279" y="1611278"/>
            <a:ext cx="8701982" cy="520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2287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 Storage </a:t>
            </a:r>
            <a:r>
              <a:rPr lang="en-GB" dirty="0" smtClean="0"/>
              <a:t>Gateway use cases</a:t>
            </a:r>
            <a:endParaRPr lang="en-GB" dirty="0"/>
          </a:p>
        </p:txBody>
      </p:sp>
      <p:sp>
        <p:nvSpPr>
          <p:cNvPr id="3" name="Content Placeholder 2"/>
          <p:cNvSpPr>
            <a:spLocks noGrp="1"/>
          </p:cNvSpPr>
          <p:nvPr>
            <p:ph idx="1"/>
          </p:nvPr>
        </p:nvSpPr>
        <p:spPr/>
        <p:txBody>
          <a:bodyPr>
            <a:noAutofit/>
          </a:bodyPr>
          <a:lstStyle/>
          <a:p>
            <a:r>
              <a:rPr lang="en-GB" sz="3200" dirty="0"/>
              <a:t>Hybrid cloud workflows store</a:t>
            </a:r>
          </a:p>
          <a:p>
            <a:pPr lvl="1"/>
            <a:r>
              <a:rPr lang="en-GB" sz="2800" dirty="0"/>
              <a:t>File data as objects using data generated by on-premises applications for processing by AWS services such as machine learning or big data analytics.</a:t>
            </a:r>
          </a:p>
          <a:p>
            <a:r>
              <a:rPr lang="en-GB" sz="3200" dirty="0" smtClean="0"/>
              <a:t>Migrate </a:t>
            </a:r>
            <a:r>
              <a:rPr lang="en-GB" sz="3200" dirty="0"/>
              <a:t>application data to EBS</a:t>
            </a:r>
          </a:p>
          <a:p>
            <a:pPr lvl="1"/>
            <a:r>
              <a:rPr lang="en-GB" sz="2800" dirty="0"/>
              <a:t>Use a snapshot of your on-premises volumes to recreate the data on EBS and use with Amazon EC2-based applications.</a:t>
            </a:r>
          </a:p>
          <a:p>
            <a:r>
              <a:rPr lang="en-GB" sz="3200" dirty="0" smtClean="0"/>
              <a:t>Back </a:t>
            </a:r>
            <a:r>
              <a:rPr lang="en-GB" sz="3200" dirty="0"/>
              <a:t>up data to the cloud</a:t>
            </a:r>
          </a:p>
          <a:p>
            <a:pPr lvl="1"/>
            <a:r>
              <a:rPr lang="en-GB" sz="2800" dirty="0"/>
              <a:t>Provide cloud-based backup for on-premises files and database applications for low-cost, virtually unlimited scale.</a:t>
            </a:r>
          </a:p>
          <a:p>
            <a:endParaRPr lang="en-GB" sz="3200" dirty="0"/>
          </a:p>
          <a:p>
            <a:endParaRPr lang="en-GB" sz="3200" dirty="0"/>
          </a:p>
        </p:txBody>
      </p:sp>
    </p:spTree>
    <p:extLst>
      <p:ext uri="{BB962C8B-B14F-4D97-AF65-F5344CB8AC3E}">
        <p14:creationId xmlns:p14="http://schemas.microsoft.com/office/powerpoint/2010/main" val="2592271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x-none" altLang="en-US" dirty="0">
                <a:latin typeface="Arial" panose="020B0604020202020204" pitchFamily="34" charset="0"/>
              </a:rPr>
              <a:t>Overview</a:t>
            </a:r>
          </a:p>
        </p:txBody>
      </p:sp>
      <p:sp>
        <p:nvSpPr>
          <p:cNvPr id="3" name="Content Placeholder 2"/>
          <p:cNvSpPr>
            <a:spLocks noGrp="1"/>
          </p:cNvSpPr>
          <p:nvPr>
            <p:ph idx="1"/>
          </p:nvPr>
        </p:nvSpPr>
        <p:spPr/>
        <p:txBody>
          <a:bodyPr/>
          <a:lstStyle/>
          <a:p>
            <a:r>
              <a:rPr lang="en-US" sz="2400" dirty="0"/>
              <a:t>Cloud Storage types</a:t>
            </a:r>
          </a:p>
          <a:p>
            <a:r>
              <a:rPr lang="en-US" sz="2400" dirty="0"/>
              <a:t>Amazon S3</a:t>
            </a:r>
          </a:p>
          <a:p>
            <a:r>
              <a:rPr lang="en-US" sz="2400" dirty="0"/>
              <a:t>Amazon EFS</a:t>
            </a:r>
          </a:p>
          <a:p>
            <a:r>
              <a:rPr lang="en-US" sz="2400" dirty="0"/>
              <a:t>Amazon EBS</a:t>
            </a:r>
          </a:p>
          <a:p>
            <a:r>
              <a:rPr lang="en-US" sz="2400" dirty="0"/>
              <a:t>AWS Storage Gateway</a:t>
            </a:r>
          </a:p>
        </p:txBody>
      </p:sp>
      <p:sp>
        <p:nvSpPr>
          <p:cNvPr id="8" name="Footer Placeholder 7"/>
          <p:cNvSpPr>
            <a:spLocks noGrp="1"/>
          </p:cNvSpPr>
          <p:nvPr>
            <p:ph type="ftr" sz="quarter" idx="11"/>
          </p:nvPr>
        </p:nvSpPr>
        <p:spPr/>
        <p:txBody>
          <a:bodyPr/>
          <a:lstStyle/>
          <a:p>
            <a:r>
              <a:rPr lang="en-US" dirty="0"/>
              <a:t>© 2019 Arshdeep Bahga &amp; Vijay Madisetti</a:t>
            </a:r>
          </a:p>
        </p:txBody>
      </p:sp>
    </p:spTree>
    <p:extLst>
      <p:ext uri="{BB962C8B-B14F-4D97-AF65-F5344CB8AC3E}">
        <p14:creationId xmlns:p14="http://schemas.microsoft.com/office/powerpoint/2010/main" val="417339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Core Cloud Service Categories</a:t>
            </a:r>
          </a:p>
        </p:txBody>
      </p:sp>
      <p:sp>
        <p:nvSpPr>
          <p:cNvPr id="3" name="Content Placeholder 2"/>
          <p:cNvSpPr>
            <a:spLocks noGrp="1"/>
          </p:cNvSpPr>
          <p:nvPr>
            <p:ph idx="1"/>
          </p:nvPr>
        </p:nvSpPr>
        <p:spPr/>
        <p:txBody>
          <a:bodyPr>
            <a:normAutofit/>
          </a:bodyPr>
          <a:lstStyle/>
          <a:p>
            <a:r>
              <a:rPr lang="en-GB" sz="3600" dirty="0"/>
              <a:t>Cloud Compute Services</a:t>
            </a:r>
          </a:p>
          <a:p>
            <a:r>
              <a:rPr lang="en-GB" sz="3600" dirty="0"/>
              <a:t>Cloud Networking Services</a:t>
            </a:r>
          </a:p>
          <a:p>
            <a:r>
              <a:rPr lang="en-GB" sz="3600" dirty="0"/>
              <a:t>Cloud Storage Services</a:t>
            </a:r>
          </a:p>
          <a:p>
            <a:r>
              <a:rPr lang="en-GB" sz="3600" dirty="0"/>
              <a:t>Cloud Security, Identity, and Compliance Services</a:t>
            </a:r>
          </a:p>
          <a:p>
            <a:r>
              <a:rPr lang="en-GB" sz="3600" dirty="0">
                <a:solidFill>
                  <a:srgbClr val="FF0000"/>
                </a:solidFill>
              </a:rPr>
              <a:t>Cloud Analytics Services</a:t>
            </a:r>
          </a:p>
          <a:p>
            <a:r>
              <a:rPr lang="en-GB" sz="3600" dirty="0"/>
              <a:t>Cloud Database Services</a:t>
            </a:r>
          </a:p>
        </p:txBody>
      </p:sp>
    </p:spTree>
    <p:extLst>
      <p:ext uri="{BB962C8B-B14F-4D97-AF65-F5344CB8AC3E}">
        <p14:creationId xmlns:p14="http://schemas.microsoft.com/office/powerpoint/2010/main" val="235975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rmAutofit/>
          </a:bodyPr>
          <a:lstStyle/>
          <a:p>
            <a:r>
              <a:rPr lang="en-US" sz="3300" dirty="0" smtClean="0">
                <a:latin typeface="+mn-lt"/>
              </a:rPr>
              <a:t>Networking service in </a:t>
            </a:r>
            <a:br>
              <a:rPr lang="en-US" sz="3300" dirty="0" smtClean="0">
                <a:latin typeface="+mn-lt"/>
              </a:rPr>
            </a:br>
            <a:r>
              <a:rPr lang="en-US" sz="3300" dirty="0" smtClean="0">
                <a:latin typeface="+mn-lt"/>
              </a:rPr>
              <a:t>Content </a:t>
            </a:r>
            <a:r>
              <a:rPr lang="en-US" sz="3300" dirty="0">
                <a:latin typeface="+mn-lt"/>
              </a:rPr>
              <a:t>delivery </a:t>
            </a:r>
            <a:r>
              <a:rPr lang="en-US" sz="3300" dirty="0" smtClean="0">
                <a:latin typeface="+mn-lt"/>
              </a:rPr>
              <a:t>app</a:t>
            </a:r>
            <a:endParaRPr lang="en-US" sz="3300" dirty="0">
              <a:latin typeface="+mn-lt"/>
            </a:endParaRPr>
          </a:p>
        </p:txBody>
      </p:sp>
      <p:sp>
        <p:nvSpPr>
          <p:cNvPr id="3" name="Content Placeholder 2"/>
          <p:cNvSpPr>
            <a:spLocks noGrp="1"/>
          </p:cNvSpPr>
          <p:nvPr>
            <p:ph idx="1"/>
          </p:nvPr>
        </p:nvSpPr>
        <p:spPr>
          <a:xfrm>
            <a:off x="838200" y="1825625"/>
            <a:ext cx="6180552" cy="4351338"/>
          </a:xfrm>
        </p:spPr>
        <p:txBody>
          <a:bodyPr>
            <a:normAutofit/>
          </a:bodyPr>
          <a:lstStyle/>
          <a:p>
            <a:r>
              <a:rPr lang="en-US" sz="3200" dirty="0" smtClean="0">
                <a:solidFill>
                  <a:srgbClr val="FF0000"/>
                </a:solidFill>
              </a:rPr>
              <a:t>A </a:t>
            </a:r>
            <a:r>
              <a:rPr lang="en-US" sz="3200" dirty="0">
                <a:solidFill>
                  <a:srgbClr val="FF0000"/>
                </a:solidFill>
              </a:rPr>
              <a:t>content delivery network </a:t>
            </a:r>
            <a:r>
              <a:rPr lang="en-US" sz="3200" dirty="0"/>
              <a:t>(CDN) which consists of a global network of edge locations is used for media delivery. </a:t>
            </a:r>
          </a:p>
          <a:p>
            <a:r>
              <a:rPr lang="en-US" sz="3200" dirty="0"/>
              <a:t>CDN is used to speed up the delivery of static content such as images and videos.</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985" y="150312"/>
            <a:ext cx="5407697" cy="5774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549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6723" y="2870150"/>
            <a:ext cx="6908800" cy="1198880"/>
          </a:xfrm>
          <a:prstGeom prst="rect">
            <a:avLst/>
          </a:prstGeom>
          <a:noFill/>
        </p:spPr>
        <p:txBody>
          <a:bodyPr wrap="square" rtlCol="0">
            <a:spAutoFit/>
          </a:bodyPr>
          <a:lstStyle/>
          <a:p>
            <a:pPr algn="ctr"/>
            <a:r>
              <a:rPr lang="en-US" sz="3600" b="1" dirty="0">
                <a:solidFill>
                  <a:srgbClr val="054772"/>
                </a:solidFill>
                <a:latin typeface="Arial" panose="020B0604020202020204" pitchFamily="34" charset="0"/>
                <a:cs typeface="Arial" panose="020B0604020202020204" pitchFamily="34" charset="0"/>
              </a:rPr>
              <a:t>Big Data Analytics </a:t>
            </a:r>
          </a:p>
          <a:p>
            <a:pPr algn="ctr"/>
            <a:r>
              <a:rPr lang="en-US" sz="3600" b="1" dirty="0">
                <a:solidFill>
                  <a:srgbClr val="054772"/>
                </a:solidFill>
                <a:latin typeface="Arial" panose="020B0604020202020204" pitchFamily="34" charset="0"/>
                <a:cs typeface="Arial" panose="020B0604020202020204" pitchFamily="34" charset="0"/>
              </a:rPr>
              <a:t>in the Cloud</a:t>
            </a:r>
          </a:p>
        </p:txBody>
      </p:sp>
    </p:spTree>
    <p:extLst>
      <p:ext uri="{BB962C8B-B14F-4D97-AF65-F5344CB8AC3E}">
        <p14:creationId xmlns:p14="http://schemas.microsoft.com/office/powerpoint/2010/main" val="1487178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lstStyle/>
          <a:p>
            <a:r>
              <a:rPr lang="en-US" dirty="0">
                <a:latin typeface="Arial" panose="020B0604020202020204" pitchFamily="34" charset="0"/>
              </a:rPr>
              <a:t>Outline</a:t>
            </a:r>
          </a:p>
        </p:txBody>
      </p:sp>
      <p:sp>
        <p:nvSpPr>
          <p:cNvPr id="3" name="Content Placeholder 2"/>
          <p:cNvSpPr>
            <a:spLocks noGrp="1"/>
          </p:cNvSpPr>
          <p:nvPr>
            <p:ph idx="1"/>
          </p:nvPr>
        </p:nvSpPr>
        <p:spPr/>
        <p:txBody>
          <a:bodyPr>
            <a:normAutofit/>
          </a:bodyPr>
          <a:lstStyle/>
          <a:p>
            <a:r>
              <a:rPr lang="en-US" dirty="0"/>
              <a:t>What is Analytics?</a:t>
            </a:r>
          </a:p>
          <a:p>
            <a:r>
              <a:rPr lang="en-US" dirty="0"/>
              <a:t>What is Big Data?</a:t>
            </a:r>
          </a:p>
          <a:p>
            <a:r>
              <a:rPr lang="en-US" dirty="0"/>
              <a:t>Characteristics of Big Data</a:t>
            </a:r>
          </a:p>
          <a:p>
            <a:r>
              <a:rPr lang="en-US" dirty="0"/>
              <a:t>Domain Specific Examples of Big Data</a:t>
            </a:r>
          </a:p>
          <a:p>
            <a:r>
              <a:rPr lang="en-US" dirty="0"/>
              <a:t>Analytics Flow for Big Data</a:t>
            </a:r>
          </a:p>
          <a:p>
            <a:r>
              <a:rPr lang="en-US" dirty="0"/>
              <a:t>Big Data Stack</a:t>
            </a:r>
          </a:p>
          <a:p>
            <a:r>
              <a:rPr lang="en-US" dirty="0"/>
              <a:t>Mapping Analytics Flow to Big Data Stack</a:t>
            </a:r>
          </a:p>
          <a:p>
            <a:r>
              <a:rPr lang="en-US" dirty="0"/>
              <a:t>Analytics Patterns</a:t>
            </a:r>
          </a:p>
        </p:txBody>
      </p:sp>
    </p:spTree>
    <p:extLst>
      <p:ext uri="{BB962C8B-B14F-4D97-AF65-F5344CB8AC3E}">
        <p14:creationId xmlns:p14="http://schemas.microsoft.com/office/powerpoint/2010/main" val="174505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8370"/>
          </a:xfrm>
        </p:spPr>
        <p:txBody>
          <a:bodyPr/>
          <a:lstStyle/>
          <a:p>
            <a:r>
              <a:rPr lang="en-GB" altLang="en-US"/>
              <a:t> What is Analytics?</a:t>
            </a:r>
          </a:p>
        </p:txBody>
      </p:sp>
      <p:sp>
        <p:nvSpPr>
          <p:cNvPr id="3" name="Content Placeholder 2"/>
          <p:cNvSpPr>
            <a:spLocks noGrp="1"/>
          </p:cNvSpPr>
          <p:nvPr>
            <p:ph idx="1"/>
          </p:nvPr>
        </p:nvSpPr>
        <p:spPr/>
        <p:txBody>
          <a:bodyPr>
            <a:normAutofit/>
          </a:bodyPr>
          <a:lstStyle/>
          <a:p>
            <a:r>
              <a:rPr lang="en-GB" altLang="en-US" sz="2400" dirty="0">
                <a:latin typeface="Arial" panose="020B0604020202020204" pitchFamily="34" charset="0"/>
                <a:cs typeface="Arial" panose="020B0604020202020204" pitchFamily="34" charset="0"/>
              </a:rPr>
              <a:t>Analytics is a broad term that encompasses the processes, technologies, frameworks and algorithms to </a:t>
            </a:r>
            <a:r>
              <a:rPr lang="en-GB" altLang="en-US" sz="2400" dirty="0">
                <a:solidFill>
                  <a:srgbClr val="FF0000"/>
                </a:solidFill>
                <a:latin typeface="Arial" panose="020B0604020202020204" pitchFamily="34" charset="0"/>
                <a:cs typeface="Arial" panose="020B0604020202020204" pitchFamily="34" charset="0"/>
              </a:rPr>
              <a:t>extract meaningful insights from data</a:t>
            </a:r>
            <a:r>
              <a:rPr lang="en-GB" altLang="en-US" sz="2400" dirty="0">
                <a:latin typeface="Arial" panose="020B0604020202020204" pitchFamily="34" charset="0"/>
                <a:cs typeface="Arial" panose="020B0604020202020204" pitchFamily="34" charset="0"/>
              </a:rPr>
              <a:t>.   </a:t>
            </a:r>
          </a:p>
          <a:p>
            <a:r>
              <a:rPr lang="en-GB" altLang="en-US" sz="2400" dirty="0">
                <a:latin typeface="Arial" panose="020B0604020202020204" pitchFamily="34" charset="0"/>
                <a:cs typeface="Arial" panose="020B0604020202020204" pitchFamily="34" charset="0"/>
              </a:rPr>
              <a:t>Raw data in itself does not have a meaning until it is contextualized and processed into useful information.  </a:t>
            </a:r>
          </a:p>
          <a:p>
            <a:r>
              <a:rPr lang="en-GB" altLang="en-US" sz="2400" dirty="0">
                <a:latin typeface="Arial" panose="020B0604020202020204" pitchFamily="34" charset="0"/>
                <a:cs typeface="Arial" panose="020B0604020202020204" pitchFamily="34" charset="0"/>
              </a:rPr>
              <a:t>Analytics is this process of extracting and creating information from raw data by </a:t>
            </a:r>
            <a:r>
              <a:rPr lang="en-GB" altLang="en-US" sz="2400" dirty="0">
                <a:solidFill>
                  <a:srgbClr val="FF0000"/>
                </a:solidFill>
                <a:latin typeface="Arial" panose="020B0604020202020204" pitchFamily="34" charset="0"/>
                <a:cs typeface="Arial" panose="020B0604020202020204" pitchFamily="34" charset="0"/>
              </a:rPr>
              <a:t>ﬁltering, processing, categorizing, condensing and contextualizing the data. </a:t>
            </a:r>
          </a:p>
          <a:p>
            <a:r>
              <a:rPr lang="en-GB" altLang="en-US" sz="2400" dirty="0">
                <a:latin typeface="Arial" panose="020B0604020202020204" pitchFamily="34" charset="0"/>
                <a:cs typeface="Arial" panose="020B0604020202020204" pitchFamily="34" charset="0"/>
              </a:rPr>
              <a:t>This information obtained is then organized and structured to infer knowledge about the system and/or its users, its environment, and its operations and progress towards its objectives, thus making the systems smarter and more </a:t>
            </a:r>
            <a:r>
              <a:rPr lang="en-GB" altLang="en-US" sz="2400" dirty="0" err="1">
                <a:latin typeface="Arial" panose="020B0604020202020204" pitchFamily="34" charset="0"/>
                <a:cs typeface="Arial" panose="020B0604020202020204" pitchFamily="34" charset="0"/>
              </a:rPr>
              <a:t>ef</a:t>
            </a:r>
            <a:r>
              <a:rPr lang="en-US" altLang="en-GB" sz="2400" dirty="0">
                <a:latin typeface="Arial" panose="020B0604020202020204" pitchFamily="34" charset="0"/>
                <a:cs typeface="Arial" panose="020B0604020202020204" pitchFamily="34" charset="0"/>
              </a:rPr>
              <a:t>fi</a:t>
            </a:r>
            <a:r>
              <a:rPr lang="en-GB" altLang="en-US" sz="2400" dirty="0" err="1">
                <a:latin typeface="Arial" panose="020B0604020202020204" pitchFamily="34" charset="0"/>
                <a:cs typeface="Arial" panose="020B0604020202020204" pitchFamily="34" charset="0"/>
              </a:rPr>
              <a:t>cient</a:t>
            </a:r>
            <a:r>
              <a:rPr lang="en-GB" alt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99753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a:t>
            </a:r>
            <a:r>
              <a:rPr lang="en-GB" altLang="en-US"/>
              <a:t>he </a:t>
            </a:r>
            <a:r>
              <a:rPr lang="en-US" altLang="en-GB"/>
              <a:t>S</a:t>
            </a:r>
            <a:r>
              <a:rPr lang="en-GB" altLang="en-US"/>
              <a:t>even </a:t>
            </a:r>
            <a:r>
              <a:rPr lang="en-US" altLang="en-GB"/>
              <a:t>G</a:t>
            </a:r>
            <a:r>
              <a:rPr lang="en-GB" altLang="en-US"/>
              <a:t>iants</a:t>
            </a:r>
          </a:p>
        </p:txBody>
      </p:sp>
      <p:sp>
        <p:nvSpPr>
          <p:cNvPr id="3" name="Content Placeholder 2"/>
          <p:cNvSpPr>
            <a:spLocks noGrp="1"/>
          </p:cNvSpPr>
          <p:nvPr>
            <p:ph idx="1"/>
          </p:nvPr>
        </p:nvSpPr>
        <p:spPr/>
        <p:txBody>
          <a:bodyPr>
            <a:normAutofit fontScale="92500" lnSpcReduction="20000"/>
          </a:bodyPr>
          <a:lstStyle/>
          <a:p>
            <a:r>
              <a:rPr lang="en-GB" altLang="en-US" dirty="0"/>
              <a:t>The National Research Council has done a characterization of computational tasks for massive data analysis (called the seven “giants"). </a:t>
            </a:r>
          </a:p>
          <a:p>
            <a:r>
              <a:rPr lang="en-GB" altLang="en-US" dirty="0"/>
              <a:t>These computational tasks include: </a:t>
            </a:r>
          </a:p>
          <a:p>
            <a:pPr marL="457200" lvl="1" indent="0">
              <a:buNone/>
            </a:pPr>
            <a:r>
              <a:rPr lang="en-GB" altLang="en-US" dirty="0"/>
              <a:t>(1) Basis Statistics, </a:t>
            </a:r>
          </a:p>
          <a:p>
            <a:pPr marL="457200" lvl="1" indent="0">
              <a:buNone/>
            </a:pPr>
            <a:r>
              <a:rPr lang="en-GB" altLang="en-US" dirty="0"/>
              <a:t>(2) Generalized N-Body Problems, </a:t>
            </a:r>
          </a:p>
          <a:p>
            <a:pPr marL="457200" lvl="1" indent="0">
              <a:buNone/>
            </a:pPr>
            <a:r>
              <a:rPr lang="en-GB" altLang="en-US" dirty="0"/>
              <a:t>(3) Linear Algebraic Computations,</a:t>
            </a:r>
          </a:p>
          <a:p>
            <a:pPr marL="457200" lvl="1" indent="0">
              <a:buNone/>
            </a:pPr>
            <a:r>
              <a:rPr lang="en-GB" altLang="en-US" dirty="0"/>
              <a:t>(4) Graph-Theoretic Computations, </a:t>
            </a:r>
          </a:p>
          <a:p>
            <a:pPr marL="457200" lvl="1" indent="0">
              <a:buNone/>
            </a:pPr>
            <a:r>
              <a:rPr lang="en-GB" altLang="en-US" dirty="0"/>
              <a:t>(5) Optimization, </a:t>
            </a:r>
          </a:p>
          <a:p>
            <a:pPr marL="457200" lvl="1" indent="0">
              <a:buNone/>
            </a:pPr>
            <a:r>
              <a:rPr lang="en-GB" altLang="en-US" dirty="0"/>
              <a:t>(6) Integration </a:t>
            </a:r>
          </a:p>
          <a:p>
            <a:pPr marL="457200" lvl="1" indent="0">
              <a:buNone/>
            </a:pPr>
            <a:r>
              <a:rPr lang="en-GB" altLang="en-US" dirty="0"/>
              <a:t>(7) Alignment Problems.  </a:t>
            </a:r>
          </a:p>
          <a:p>
            <a:pPr lvl="0"/>
            <a:r>
              <a:rPr lang="en-GB" altLang="en-US" dirty="0"/>
              <a:t>This characterization of computational tasks aims to provide a taxonomy of </a:t>
            </a:r>
            <a:r>
              <a:rPr lang="en-GB" altLang="en-US" dirty="0">
                <a:solidFill>
                  <a:srgbClr val="FF0000"/>
                </a:solidFill>
              </a:rPr>
              <a:t>tasks that have proved to be useful in data analysis </a:t>
            </a:r>
            <a:r>
              <a:rPr lang="en-GB" altLang="en-US" dirty="0"/>
              <a:t>and grouping them roughly according to mathematical structure and computational strategy.</a:t>
            </a:r>
          </a:p>
        </p:txBody>
      </p:sp>
    </p:spTree>
    <p:extLst>
      <p:ext uri="{BB962C8B-B14F-4D97-AF65-F5344CB8AC3E}">
        <p14:creationId xmlns:p14="http://schemas.microsoft.com/office/powerpoint/2010/main" val="1144088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90" y="365125"/>
            <a:ext cx="11581765" cy="1053465"/>
          </a:xfrm>
        </p:spPr>
        <p:txBody>
          <a:bodyPr/>
          <a:lstStyle/>
          <a:p>
            <a:r>
              <a:rPr sz="2800" dirty="0"/>
              <a:t>Mapping between types of analytics and computational tasks or ‘giants’</a:t>
            </a:r>
          </a:p>
        </p:txBody>
      </p:sp>
      <p:pic>
        <p:nvPicPr>
          <p:cNvPr id="7" name="Content Placeholder 6"/>
          <p:cNvPicPr>
            <a:picLocks noGrp="1" noChangeAspect="1"/>
          </p:cNvPicPr>
          <p:nvPr>
            <p:ph idx="1"/>
          </p:nvPr>
        </p:nvPicPr>
        <p:blipFill>
          <a:blip r:embed="rId2"/>
          <a:stretch>
            <a:fillRect/>
          </a:stretch>
        </p:blipFill>
        <p:spPr>
          <a:xfrm rot="5400000">
            <a:off x="3199427" y="-1762669"/>
            <a:ext cx="5738812" cy="11541318"/>
          </a:xfrm>
          <a:prstGeom prst="rect">
            <a:avLst/>
          </a:prstGeom>
        </p:spPr>
      </p:pic>
      <p:sp>
        <p:nvSpPr>
          <p:cNvPr id="3" name="Rounded Rectangle 2"/>
          <p:cNvSpPr/>
          <p:nvPr/>
        </p:nvSpPr>
        <p:spPr>
          <a:xfrm>
            <a:off x="1117158" y="1896387"/>
            <a:ext cx="9919252" cy="445272"/>
          </a:xfrm>
          <a:prstGeom prst="roundRect">
            <a:avLst/>
          </a:prstGeom>
          <a:solidFill>
            <a:srgbClr val="FFFF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9030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Types of Analytics</a:t>
            </a:r>
          </a:p>
        </p:txBody>
      </p:sp>
      <p:sp>
        <p:nvSpPr>
          <p:cNvPr id="3" name="Content Placeholder 2"/>
          <p:cNvSpPr>
            <a:spLocks noGrp="1"/>
          </p:cNvSpPr>
          <p:nvPr>
            <p:ph idx="1"/>
          </p:nvPr>
        </p:nvSpPr>
        <p:spPr/>
        <p:txBody>
          <a:bodyPr/>
          <a:lstStyle/>
          <a:p>
            <a:r>
              <a:rPr lang="en-GB" altLang="en-US" sz="2000" b="1" dirty="0">
                <a:latin typeface="Arial" panose="020B0604020202020204" pitchFamily="34" charset="0"/>
                <a:cs typeface="Arial" panose="020B0604020202020204" pitchFamily="34" charset="0"/>
              </a:rPr>
              <a:t>Descriptive Analytics</a:t>
            </a:r>
          </a:p>
          <a:p>
            <a:pPr lvl="1"/>
            <a:r>
              <a:rPr lang="en-GB" altLang="en-US" sz="1800" dirty="0">
                <a:latin typeface="Arial" panose="020B0604020202020204" pitchFamily="34" charset="0"/>
                <a:cs typeface="Arial" panose="020B0604020202020204" pitchFamily="34" charset="0"/>
              </a:rPr>
              <a:t>Descriptive analytics comprises </a:t>
            </a:r>
            <a:r>
              <a:rPr lang="en-GB" altLang="en-US" sz="1800" dirty="0" err="1">
                <a:latin typeface="Arial" panose="020B0604020202020204" pitchFamily="34" charset="0"/>
                <a:cs typeface="Arial" panose="020B0604020202020204" pitchFamily="34" charset="0"/>
              </a:rPr>
              <a:t>analyzing</a:t>
            </a:r>
            <a:r>
              <a:rPr lang="en-GB" altLang="en-US" sz="1800" dirty="0">
                <a:latin typeface="Arial" panose="020B0604020202020204" pitchFamily="34" charset="0"/>
                <a:cs typeface="Arial" panose="020B0604020202020204" pitchFamily="34" charset="0"/>
              </a:rPr>
              <a:t> past data to present it in a summarized form which can be easily interpreted. Descriptive analytics aims to answer - </a:t>
            </a:r>
            <a:r>
              <a:rPr lang="en-GB" altLang="en-US" sz="1800" b="1" i="1" dirty="0">
                <a:latin typeface="Arial" panose="020B0604020202020204" pitchFamily="34" charset="0"/>
                <a:cs typeface="Arial" panose="020B0604020202020204" pitchFamily="34" charset="0"/>
              </a:rPr>
              <a:t>What has happened?</a:t>
            </a:r>
            <a:r>
              <a:rPr lang="en-GB" altLang="en-US" sz="1800" dirty="0">
                <a:latin typeface="Arial" panose="020B0604020202020204" pitchFamily="34" charset="0"/>
                <a:cs typeface="Arial" panose="020B0604020202020204" pitchFamily="34" charset="0"/>
              </a:rPr>
              <a:t> A major portion of analytics done today is descriptive analytics through </a:t>
            </a:r>
            <a:r>
              <a:rPr lang="en-GB" altLang="en-US" sz="1800" dirty="0">
                <a:solidFill>
                  <a:srgbClr val="FF0000"/>
                </a:solidFill>
                <a:latin typeface="Arial" panose="020B0604020202020204" pitchFamily="34" charset="0"/>
                <a:cs typeface="Arial" panose="020B0604020202020204" pitchFamily="34" charset="0"/>
              </a:rPr>
              <a:t>use of statistics functions such as counts, maximum, minimum, mean, top-N, percentage, </a:t>
            </a:r>
            <a:r>
              <a:rPr lang="en-GB" altLang="en-US" sz="1800" dirty="0">
                <a:latin typeface="Arial" panose="020B0604020202020204" pitchFamily="34" charset="0"/>
                <a:cs typeface="Arial" panose="020B0604020202020204" pitchFamily="34" charset="0"/>
              </a:rPr>
              <a:t>for instance. These statistics help in describing patterns in the data and present the data in a summarized form.</a:t>
            </a:r>
          </a:p>
          <a:p>
            <a:pPr marL="457200" lvl="1" indent="0">
              <a:buNone/>
            </a:pPr>
            <a:endParaRPr lang="en-GB" altLang="en-US" sz="1800" dirty="0">
              <a:latin typeface="Arial" panose="020B0604020202020204" pitchFamily="34" charset="0"/>
              <a:cs typeface="Arial" panose="020B0604020202020204" pitchFamily="34" charset="0"/>
            </a:endParaRPr>
          </a:p>
          <a:p>
            <a:pPr lvl="0"/>
            <a:r>
              <a:rPr lang="en-GB" altLang="en-US" sz="2000" b="1" dirty="0">
                <a:latin typeface="Arial" panose="020B0604020202020204" pitchFamily="34" charset="0"/>
                <a:cs typeface="Arial" panose="020B0604020202020204" pitchFamily="34" charset="0"/>
              </a:rPr>
              <a:t> Diagnostic Analytics</a:t>
            </a:r>
          </a:p>
          <a:p>
            <a:pPr lvl="1"/>
            <a:r>
              <a:rPr lang="en-GB" altLang="en-US" sz="1800" dirty="0">
                <a:latin typeface="Arial" panose="020B0604020202020204" pitchFamily="34" charset="0"/>
                <a:cs typeface="Arial" panose="020B0604020202020204" pitchFamily="34" charset="0"/>
              </a:rPr>
              <a:t>Diagnostic analytics comprises analysis of past data to diagnose the reasons as to why certain events happened. Diagnostic analytics aims to answer - </a:t>
            </a:r>
            <a:r>
              <a:rPr lang="en-GB" altLang="en-US" sz="1800" b="1" i="1" dirty="0">
                <a:latin typeface="Arial" panose="020B0604020202020204" pitchFamily="34" charset="0"/>
                <a:cs typeface="Arial" panose="020B0604020202020204" pitchFamily="34" charset="0"/>
              </a:rPr>
              <a:t>Why did it happen?</a:t>
            </a:r>
            <a:r>
              <a:rPr lang="en-GB" altLang="en-US" sz="1800" dirty="0">
                <a:latin typeface="Arial" panose="020B0604020202020204" pitchFamily="34" charset="0"/>
                <a:cs typeface="Arial" panose="020B0604020202020204" pitchFamily="34" charset="0"/>
              </a:rPr>
              <a:t> While descriptive analytics can be useful for summarizing the data by computing various statistics (such as mean, minimum, maximum, variance, or top-N), diagnostic analytics can provide more insights into why certain a fault has occurred </a:t>
            </a:r>
            <a:r>
              <a:rPr lang="en-GB" altLang="en-US" sz="1800" dirty="0">
                <a:solidFill>
                  <a:srgbClr val="FF0000"/>
                </a:solidFill>
                <a:latin typeface="Arial" panose="020B0604020202020204" pitchFamily="34" charset="0"/>
                <a:cs typeface="Arial" panose="020B0604020202020204" pitchFamily="34" charset="0"/>
              </a:rPr>
              <a:t>based on the patterns</a:t>
            </a:r>
            <a:r>
              <a:rPr lang="en-GB" altLang="en-US" sz="1800" dirty="0">
                <a:latin typeface="Arial" panose="020B0604020202020204" pitchFamily="34" charset="0"/>
                <a:cs typeface="Arial" panose="020B0604020202020204" pitchFamily="34" charset="0"/>
              </a:rPr>
              <a:t> in the sensor data for previous faults.</a:t>
            </a:r>
          </a:p>
        </p:txBody>
      </p:sp>
    </p:spTree>
    <p:extLst>
      <p:ext uri="{BB962C8B-B14F-4D97-AF65-F5344CB8AC3E}">
        <p14:creationId xmlns:p14="http://schemas.microsoft.com/office/powerpoint/2010/main" val="4155548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rPr lang="en-US" altLang="en-GB"/>
              <a:t>Types of Analytics</a:t>
            </a:r>
          </a:p>
        </p:txBody>
      </p:sp>
      <p:sp>
        <p:nvSpPr>
          <p:cNvPr id="3" name="Content Placeholder 2"/>
          <p:cNvSpPr>
            <a:spLocks noGrp="1"/>
          </p:cNvSpPr>
          <p:nvPr>
            <p:ph idx="1"/>
          </p:nvPr>
        </p:nvSpPr>
        <p:spPr/>
        <p:txBody>
          <a:bodyPr/>
          <a:lstStyle/>
          <a:p>
            <a:r>
              <a:rPr lang="en-GB" altLang="en-US" sz="2000" b="1" dirty="0">
                <a:latin typeface="Arial" panose="020B0604020202020204" pitchFamily="34" charset="0"/>
                <a:cs typeface="Arial" panose="020B0604020202020204" pitchFamily="34" charset="0"/>
              </a:rPr>
              <a:t> Predictive Analytics</a:t>
            </a:r>
          </a:p>
          <a:p>
            <a:pPr lvl="1"/>
            <a:r>
              <a:rPr lang="en-GB" altLang="en-US" sz="1800" dirty="0">
                <a:latin typeface="Arial" panose="020B0604020202020204" pitchFamily="34" charset="0"/>
                <a:cs typeface="Arial" panose="020B0604020202020204" pitchFamily="34" charset="0"/>
              </a:rPr>
              <a:t>Predictive analytics comprises predicting the occurrence of an event or the likely outcome of an event or forecasting the future values using prediction models. Predictive analytics aims to answer - </a:t>
            </a:r>
            <a:r>
              <a:rPr lang="en-GB" altLang="en-US" sz="1800" b="1" i="1" dirty="0">
                <a:latin typeface="Arial" panose="020B0604020202020204" pitchFamily="34" charset="0"/>
                <a:cs typeface="Arial" panose="020B0604020202020204" pitchFamily="34" charset="0"/>
              </a:rPr>
              <a:t>What is likely to happen?</a:t>
            </a:r>
            <a:r>
              <a:rPr lang="en-GB" altLang="en-US" sz="1800" dirty="0">
                <a:latin typeface="Arial" panose="020B0604020202020204" pitchFamily="34" charset="0"/>
                <a:cs typeface="Arial" panose="020B0604020202020204" pitchFamily="34" charset="0"/>
              </a:rPr>
              <a:t> Predictive Analytics is done </a:t>
            </a:r>
            <a:r>
              <a:rPr lang="en-GB" altLang="en-US" sz="1800" dirty="0">
                <a:solidFill>
                  <a:srgbClr val="FF0000"/>
                </a:solidFill>
                <a:latin typeface="Arial" panose="020B0604020202020204" pitchFamily="34" charset="0"/>
                <a:cs typeface="Arial" panose="020B0604020202020204" pitchFamily="34" charset="0"/>
              </a:rPr>
              <a:t>using predictive models which are trained by existing data.</a:t>
            </a:r>
            <a:r>
              <a:rPr lang="en-GB" altLang="en-US" sz="1800" dirty="0">
                <a:latin typeface="Arial" panose="020B0604020202020204" pitchFamily="34" charset="0"/>
                <a:cs typeface="Arial" panose="020B0604020202020204" pitchFamily="34" charset="0"/>
              </a:rPr>
              <a:t>  These models learn patterns and trends from the existing data and predict the occurrence of an event or the likely outcome of an event (classiﬁcation models) or forecast numbers (regression models). </a:t>
            </a:r>
          </a:p>
          <a:p>
            <a:pPr marL="457200" lvl="1" indent="0">
              <a:buNone/>
            </a:pPr>
            <a:endParaRPr lang="en-GB" altLang="en-US" sz="1800" dirty="0">
              <a:latin typeface="Arial" panose="020B0604020202020204" pitchFamily="34" charset="0"/>
              <a:cs typeface="Arial" panose="020B0604020202020204" pitchFamily="34" charset="0"/>
            </a:endParaRPr>
          </a:p>
          <a:p>
            <a:pPr lvl="0"/>
            <a:r>
              <a:rPr lang="en-GB" altLang="en-US" sz="2000" b="1" dirty="0">
                <a:latin typeface="Arial" panose="020B0604020202020204" pitchFamily="34" charset="0"/>
                <a:cs typeface="Arial" panose="020B0604020202020204" pitchFamily="34" charset="0"/>
              </a:rPr>
              <a:t>  Prescriptive Analytics</a:t>
            </a:r>
          </a:p>
          <a:p>
            <a:pPr lvl="1"/>
            <a:r>
              <a:rPr lang="en-GB" altLang="en-US" sz="1800" dirty="0">
                <a:latin typeface="Arial" panose="020B0604020202020204" pitchFamily="34" charset="0"/>
                <a:cs typeface="Arial" panose="020B0604020202020204" pitchFamily="34" charset="0"/>
              </a:rPr>
              <a:t>While predictive analytics uses prediction models to predict the likely outcome of an event, prescriptive analytics uses </a:t>
            </a:r>
            <a:r>
              <a:rPr lang="en-GB" altLang="en-US" sz="1800" dirty="0">
                <a:solidFill>
                  <a:srgbClr val="FF0000"/>
                </a:solidFill>
                <a:latin typeface="Arial" panose="020B0604020202020204" pitchFamily="34" charset="0"/>
                <a:cs typeface="Arial" panose="020B0604020202020204" pitchFamily="34" charset="0"/>
              </a:rPr>
              <a:t>multiple prediction models to predict various outcomes and the best course of action for each outcome.</a:t>
            </a:r>
            <a:r>
              <a:rPr lang="en-GB" altLang="en-US" sz="1800" dirty="0">
                <a:latin typeface="Arial" panose="020B0604020202020204" pitchFamily="34" charset="0"/>
                <a:cs typeface="Arial" panose="020B0604020202020204" pitchFamily="34" charset="0"/>
              </a:rPr>
              <a:t> Prescriptive analytics aims to answer - </a:t>
            </a:r>
            <a:r>
              <a:rPr lang="en-GB" altLang="en-US" sz="1800" b="1" i="1" dirty="0">
                <a:latin typeface="Arial" panose="020B0604020202020204" pitchFamily="34" charset="0"/>
                <a:cs typeface="Arial" panose="020B0604020202020204" pitchFamily="34" charset="0"/>
              </a:rPr>
              <a:t>What can we do to make it happen?</a:t>
            </a:r>
            <a:r>
              <a:rPr lang="en-GB" altLang="en-US" sz="1800" dirty="0">
                <a:latin typeface="Arial" panose="020B0604020202020204" pitchFamily="34" charset="0"/>
                <a:cs typeface="Arial" panose="020B0604020202020204" pitchFamily="34" charset="0"/>
              </a:rPr>
              <a:t> Prescriptive Analytics can predict the possible outcomes based on the current choice of actions. </a:t>
            </a:r>
          </a:p>
        </p:txBody>
      </p:sp>
    </p:spTree>
    <p:extLst>
      <p:ext uri="{BB962C8B-B14F-4D97-AF65-F5344CB8AC3E}">
        <p14:creationId xmlns:p14="http://schemas.microsoft.com/office/powerpoint/2010/main" val="3098936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t> What is Big Data?</a:t>
            </a:r>
          </a:p>
        </p:txBody>
      </p:sp>
      <p:sp>
        <p:nvSpPr>
          <p:cNvPr id="3" name="Content Placeholder 2"/>
          <p:cNvSpPr>
            <a:spLocks noGrp="1"/>
          </p:cNvSpPr>
          <p:nvPr>
            <p:ph idx="1"/>
          </p:nvPr>
        </p:nvSpPr>
        <p:spPr>
          <a:xfrm>
            <a:off x="838200" y="1825625"/>
            <a:ext cx="10515600" cy="4659630"/>
          </a:xfrm>
        </p:spPr>
        <p:txBody>
          <a:bodyPr/>
          <a:lstStyle/>
          <a:p>
            <a:r>
              <a:rPr lang="en-GB" altLang="en-US" sz="2000" dirty="0">
                <a:latin typeface="Arial" panose="020B0604020202020204" pitchFamily="34" charset="0"/>
                <a:cs typeface="Arial" panose="020B0604020202020204" pitchFamily="34" charset="0"/>
              </a:rPr>
              <a:t>Big data is deﬁned as collections of </a:t>
            </a:r>
            <a:r>
              <a:rPr lang="en-GB" altLang="en-US" sz="2000" dirty="0">
                <a:solidFill>
                  <a:srgbClr val="FF0000"/>
                </a:solidFill>
                <a:latin typeface="Arial" panose="020B0604020202020204" pitchFamily="34" charset="0"/>
                <a:cs typeface="Arial" panose="020B0604020202020204" pitchFamily="34" charset="0"/>
              </a:rPr>
              <a:t>datasets whose volume, velocity or variety is so large that it is difﬁcult to store, manage, process and </a:t>
            </a:r>
            <a:r>
              <a:rPr lang="en-GB" altLang="en-US" sz="2000" dirty="0" err="1">
                <a:solidFill>
                  <a:srgbClr val="FF0000"/>
                </a:solidFill>
                <a:latin typeface="Arial" panose="020B0604020202020204" pitchFamily="34" charset="0"/>
                <a:cs typeface="Arial" panose="020B0604020202020204" pitchFamily="34" charset="0"/>
              </a:rPr>
              <a:t>analyze</a:t>
            </a:r>
            <a:r>
              <a:rPr lang="en-GB" altLang="en-US" sz="2000" dirty="0">
                <a:solidFill>
                  <a:srgbClr val="FF0000"/>
                </a:solidFill>
                <a:latin typeface="Arial" panose="020B0604020202020204" pitchFamily="34" charset="0"/>
                <a:cs typeface="Arial" panose="020B0604020202020204" pitchFamily="34" charset="0"/>
              </a:rPr>
              <a:t> the data using traditional databases and data processing tools. </a:t>
            </a:r>
          </a:p>
          <a:p>
            <a:r>
              <a:rPr lang="en-GB" altLang="en-US" sz="2000" dirty="0">
                <a:latin typeface="Arial" panose="020B0604020202020204" pitchFamily="34" charset="0"/>
                <a:cs typeface="Arial" panose="020B0604020202020204" pitchFamily="34" charset="0"/>
              </a:rPr>
              <a:t>According to an estimate by IBM, 2.5 quintillion bytes of data is created every day</a:t>
            </a:r>
            <a:r>
              <a:rPr lang="en-US" altLang="en-GB" sz="2000" dirty="0">
                <a:latin typeface="Arial" panose="020B0604020202020204" pitchFamily="34" charset="0"/>
                <a:cs typeface="Arial" panose="020B0604020202020204" pitchFamily="34" charset="0"/>
              </a:rPr>
              <a:t>.</a:t>
            </a:r>
          </a:p>
          <a:p>
            <a:r>
              <a:rPr lang="en-GB" altLang="en-US" sz="2000" dirty="0">
                <a:latin typeface="Arial" panose="020B0604020202020204" pitchFamily="34" charset="0"/>
                <a:cs typeface="Arial" panose="020B0604020202020204" pitchFamily="34" charset="0"/>
              </a:rPr>
              <a:t>A recent report by DOMO estimates the amount of data generated every minute on popular online platforms. Below are some key pieces of data from the report: </a:t>
            </a:r>
          </a:p>
          <a:p>
            <a:pPr lvl="1"/>
            <a:r>
              <a:rPr lang="en-GB" altLang="en-US" sz="1400" dirty="0">
                <a:latin typeface="Arial" panose="020B0604020202020204" pitchFamily="34" charset="0"/>
                <a:cs typeface="Arial" panose="020B0604020202020204" pitchFamily="34" charset="0"/>
              </a:rPr>
              <a:t>Facebook users share nearly 4.16 million pieces of content</a:t>
            </a:r>
          </a:p>
          <a:p>
            <a:pPr lvl="1"/>
            <a:r>
              <a:rPr lang="en-GB" altLang="en-US" sz="1400" dirty="0">
                <a:latin typeface="Arial" panose="020B0604020202020204" pitchFamily="34" charset="0"/>
                <a:cs typeface="Arial" panose="020B0604020202020204" pitchFamily="34" charset="0"/>
              </a:rPr>
              <a:t>Twitter users send nearly 300,000 tweets</a:t>
            </a:r>
          </a:p>
          <a:p>
            <a:pPr lvl="1"/>
            <a:r>
              <a:rPr lang="en-GB" altLang="en-US" sz="1400" dirty="0">
                <a:latin typeface="Arial" panose="020B0604020202020204" pitchFamily="34" charset="0"/>
                <a:cs typeface="Arial" panose="020B0604020202020204" pitchFamily="34" charset="0"/>
              </a:rPr>
              <a:t>Instagram users like nearly 1.73 million photos</a:t>
            </a:r>
          </a:p>
          <a:p>
            <a:pPr lvl="1"/>
            <a:r>
              <a:rPr lang="en-GB" altLang="en-US" sz="1400" dirty="0">
                <a:latin typeface="Arial" panose="020B0604020202020204" pitchFamily="34" charset="0"/>
                <a:cs typeface="Arial" panose="020B0604020202020204" pitchFamily="34" charset="0"/>
              </a:rPr>
              <a:t>YouTube users upload 300 hours of new video content</a:t>
            </a:r>
          </a:p>
          <a:p>
            <a:pPr lvl="1"/>
            <a:r>
              <a:rPr lang="en-GB" altLang="en-US" sz="1400" dirty="0">
                <a:latin typeface="Arial" panose="020B0604020202020204" pitchFamily="34" charset="0"/>
                <a:cs typeface="Arial" panose="020B0604020202020204" pitchFamily="34" charset="0"/>
              </a:rPr>
              <a:t>Apple users download nearly 51,000 apps</a:t>
            </a:r>
          </a:p>
          <a:p>
            <a:pPr lvl="1"/>
            <a:r>
              <a:rPr lang="en-GB" altLang="en-US" sz="1400" dirty="0">
                <a:latin typeface="Arial" panose="020B0604020202020204" pitchFamily="34" charset="0"/>
                <a:cs typeface="Arial" panose="020B0604020202020204" pitchFamily="34" charset="0"/>
              </a:rPr>
              <a:t>Skype users make nearly 110,000 new calls</a:t>
            </a:r>
          </a:p>
          <a:p>
            <a:pPr lvl="1"/>
            <a:r>
              <a:rPr lang="en-GB" altLang="en-US" sz="1400" dirty="0">
                <a:latin typeface="Arial" panose="020B0604020202020204" pitchFamily="34" charset="0"/>
                <a:cs typeface="Arial" panose="020B0604020202020204" pitchFamily="34" charset="0"/>
              </a:rPr>
              <a:t>Amazon receives 4300 new visitors</a:t>
            </a:r>
          </a:p>
          <a:p>
            <a:pPr lvl="1"/>
            <a:r>
              <a:rPr lang="en-GB" altLang="en-US" sz="1400" dirty="0">
                <a:latin typeface="Arial" panose="020B0604020202020204" pitchFamily="34" charset="0"/>
                <a:cs typeface="Arial" panose="020B0604020202020204" pitchFamily="34" charset="0"/>
              </a:rPr>
              <a:t>Uber passengers take 694 rides</a:t>
            </a:r>
          </a:p>
          <a:p>
            <a:pPr lvl="1"/>
            <a:r>
              <a:rPr lang="en-GB" altLang="en-US" sz="1400" dirty="0">
                <a:latin typeface="Arial" panose="020B0604020202020204" pitchFamily="34" charset="0"/>
                <a:cs typeface="Arial" panose="020B0604020202020204" pitchFamily="34" charset="0"/>
              </a:rPr>
              <a:t>Netﬂix subscribers stream nearly 77,000 hours of video</a:t>
            </a:r>
          </a:p>
        </p:txBody>
      </p:sp>
    </p:spTree>
    <p:extLst>
      <p:ext uri="{BB962C8B-B14F-4D97-AF65-F5344CB8AC3E}">
        <p14:creationId xmlns:p14="http://schemas.microsoft.com/office/powerpoint/2010/main" val="14933965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lstStyle/>
          <a:p>
            <a:r>
              <a:t>Big Data </a:t>
            </a:r>
            <a:r>
              <a:rPr lang="en-US"/>
              <a:t>Analytics</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sz="2400" dirty="0">
                <a:latin typeface="Arial" panose="020B0604020202020204" pitchFamily="34" charset="0"/>
                <a:cs typeface="Arial" panose="020B0604020202020204" pitchFamily="34" charset="0"/>
              </a:rPr>
              <a:t>Big Data analytics deals with </a:t>
            </a:r>
            <a:r>
              <a:rPr lang="en-GB" altLang="en-US" sz="2400" dirty="0">
                <a:solidFill>
                  <a:srgbClr val="FF0000"/>
                </a:solidFill>
                <a:latin typeface="Arial" panose="020B0604020202020204" pitchFamily="34" charset="0"/>
                <a:cs typeface="Arial" panose="020B0604020202020204" pitchFamily="34" charset="0"/>
              </a:rPr>
              <a:t>collection, storage, processing and analysis </a:t>
            </a:r>
            <a:r>
              <a:rPr lang="en-GB" altLang="en-US" sz="2400" dirty="0">
                <a:latin typeface="Arial" panose="020B0604020202020204" pitchFamily="34" charset="0"/>
                <a:cs typeface="Arial" panose="020B0604020202020204" pitchFamily="34" charset="0"/>
              </a:rPr>
              <a:t>of this massive-scale data. </a:t>
            </a:r>
          </a:p>
          <a:p>
            <a:r>
              <a:rPr lang="en-GB" altLang="en-US" sz="2400" dirty="0">
                <a:latin typeface="Arial" panose="020B0604020202020204" pitchFamily="34" charset="0"/>
                <a:cs typeface="Arial" panose="020B0604020202020204" pitchFamily="34" charset="0"/>
              </a:rPr>
              <a:t>Big data analytics involves several steps starting from </a:t>
            </a:r>
            <a:r>
              <a:rPr lang="en-GB" altLang="en-US" sz="2400" dirty="0">
                <a:solidFill>
                  <a:srgbClr val="FF0000"/>
                </a:solidFill>
                <a:latin typeface="Arial" panose="020B0604020202020204" pitchFamily="34" charset="0"/>
                <a:cs typeface="Arial" panose="020B0604020202020204" pitchFamily="34" charset="0"/>
              </a:rPr>
              <a:t>data cleansing, data munging (or wrangling), data processing and visualization.</a:t>
            </a:r>
            <a:r>
              <a:rPr lang="en-GB" altLang="en-US" sz="2400" dirty="0">
                <a:latin typeface="Arial" panose="020B0604020202020204" pitchFamily="34" charset="0"/>
                <a:cs typeface="Arial" panose="020B0604020202020204" pitchFamily="34" charset="0"/>
              </a:rPr>
              <a:t> </a:t>
            </a:r>
          </a:p>
          <a:p>
            <a:r>
              <a:rPr lang="en-GB" altLang="en-US" sz="2400" dirty="0">
                <a:latin typeface="Arial" panose="020B0604020202020204" pitchFamily="34" charset="0"/>
                <a:cs typeface="Arial" panose="020B0604020202020204" pitchFamily="34" charset="0"/>
              </a:rPr>
              <a:t>Specialized tools and frameworks are required for big data analysis when: </a:t>
            </a:r>
          </a:p>
          <a:p>
            <a:pPr lvl="1"/>
            <a:r>
              <a:rPr lang="en-GB" altLang="en-US" sz="1800" dirty="0">
                <a:latin typeface="Arial" panose="020B0604020202020204" pitchFamily="34" charset="0"/>
                <a:cs typeface="Arial" panose="020B0604020202020204" pitchFamily="34" charset="0"/>
              </a:rPr>
              <a:t>the volume of data involved is so large that it is difﬁcult to store, process and </a:t>
            </a:r>
            <a:r>
              <a:rPr lang="en-GB" altLang="en-US" sz="1800" dirty="0" err="1">
                <a:latin typeface="Arial" panose="020B0604020202020204" pitchFamily="34" charset="0"/>
                <a:cs typeface="Arial" panose="020B0604020202020204" pitchFamily="34" charset="0"/>
              </a:rPr>
              <a:t>analyze</a:t>
            </a:r>
            <a:r>
              <a:rPr lang="en-GB" altLang="en-US" sz="1800" dirty="0">
                <a:latin typeface="Arial" panose="020B0604020202020204" pitchFamily="34" charset="0"/>
                <a:cs typeface="Arial" panose="020B0604020202020204" pitchFamily="34" charset="0"/>
              </a:rPr>
              <a:t> data on a single machine, </a:t>
            </a:r>
          </a:p>
          <a:p>
            <a:pPr lvl="1"/>
            <a:r>
              <a:rPr lang="en-GB" altLang="en-US" sz="1800" dirty="0">
                <a:latin typeface="Arial" panose="020B0604020202020204" pitchFamily="34" charset="0"/>
                <a:cs typeface="Arial" panose="020B0604020202020204" pitchFamily="34" charset="0"/>
              </a:rPr>
              <a:t>the velocity of data is very high and the data needs to be </a:t>
            </a:r>
            <a:r>
              <a:rPr lang="en-GB" altLang="en-US" sz="1800" dirty="0" err="1">
                <a:latin typeface="Arial" panose="020B0604020202020204" pitchFamily="34" charset="0"/>
                <a:cs typeface="Arial" panose="020B0604020202020204" pitchFamily="34" charset="0"/>
              </a:rPr>
              <a:t>analyzed</a:t>
            </a:r>
            <a:r>
              <a:rPr lang="en-GB" altLang="en-US" sz="1800" dirty="0">
                <a:latin typeface="Arial" panose="020B0604020202020204" pitchFamily="34" charset="0"/>
                <a:cs typeface="Arial" panose="020B0604020202020204" pitchFamily="34" charset="0"/>
              </a:rPr>
              <a:t> in real-time, </a:t>
            </a:r>
          </a:p>
          <a:p>
            <a:pPr lvl="1"/>
            <a:r>
              <a:rPr lang="en-GB" altLang="en-US" sz="1800" dirty="0">
                <a:latin typeface="Arial" panose="020B0604020202020204" pitchFamily="34" charset="0"/>
                <a:cs typeface="Arial" panose="020B0604020202020204" pitchFamily="34" charset="0"/>
              </a:rPr>
              <a:t>there is variety of data involved, which can be structured, unstructured or semi-structured, and is collected from multiple data sources, </a:t>
            </a:r>
          </a:p>
          <a:p>
            <a:pPr lvl="1"/>
            <a:r>
              <a:rPr lang="en-GB" altLang="en-US" sz="1800" dirty="0">
                <a:latin typeface="Arial" panose="020B0604020202020204" pitchFamily="34" charset="0"/>
                <a:cs typeface="Arial" panose="020B0604020202020204" pitchFamily="34" charset="0"/>
              </a:rPr>
              <a:t>various types of analytics need to be performed to extract value from the data such as descriptive, diagnostic, predictive and prescriptive analytics.  </a:t>
            </a:r>
          </a:p>
        </p:txBody>
      </p:sp>
    </p:spTree>
    <p:extLst>
      <p:ext uri="{BB962C8B-B14F-4D97-AF65-F5344CB8AC3E}">
        <p14:creationId xmlns:p14="http://schemas.microsoft.com/office/powerpoint/2010/main" val="36651644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Big Data </a:t>
            </a:r>
            <a:r>
              <a:rPr lang="en-US"/>
              <a:t>Examples</a:t>
            </a:r>
          </a:p>
        </p:txBody>
      </p:sp>
      <p:sp>
        <p:nvSpPr>
          <p:cNvPr id="3" name="Content Placeholder 2"/>
          <p:cNvSpPr>
            <a:spLocks noGrp="1"/>
          </p:cNvSpPr>
          <p:nvPr>
            <p:ph idx="1"/>
          </p:nvPr>
        </p:nvSpPr>
        <p:spPr>
          <a:xfrm>
            <a:off x="838200" y="1825625"/>
            <a:ext cx="10515600" cy="4659630"/>
          </a:xfrm>
        </p:spPr>
        <p:txBody>
          <a:bodyPr>
            <a:normAutofit fontScale="97500"/>
          </a:bodyPr>
          <a:lstStyle/>
          <a:p>
            <a:r>
              <a:rPr lang="en-GB" altLang="en-US" dirty="0"/>
              <a:t>Data generated by </a:t>
            </a:r>
            <a:r>
              <a:rPr lang="en-GB" altLang="en-US" dirty="0">
                <a:solidFill>
                  <a:srgbClr val="FF0000"/>
                </a:solidFill>
              </a:rPr>
              <a:t>social networks </a:t>
            </a:r>
            <a:r>
              <a:rPr lang="en-GB" altLang="en-US" dirty="0"/>
              <a:t>including text, images, audio and video data</a:t>
            </a:r>
          </a:p>
          <a:p>
            <a:r>
              <a:rPr lang="en-GB" altLang="en-US" dirty="0">
                <a:solidFill>
                  <a:srgbClr val="FF0000"/>
                </a:solidFill>
              </a:rPr>
              <a:t>Click-stream data </a:t>
            </a:r>
            <a:r>
              <a:rPr lang="en-GB" altLang="en-US" dirty="0"/>
              <a:t>generated by web applications such as e-Commerce to </a:t>
            </a:r>
            <a:r>
              <a:rPr lang="en-GB" altLang="en-US" dirty="0" err="1"/>
              <a:t>analyze</a:t>
            </a:r>
            <a:r>
              <a:rPr lang="en-GB" altLang="en-US" dirty="0"/>
              <a:t> user </a:t>
            </a:r>
            <a:r>
              <a:rPr lang="en-GB" altLang="en-US" dirty="0" err="1"/>
              <a:t>behavior</a:t>
            </a:r>
            <a:endParaRPr lang="en-GB" altLang="en-US" dirty="0"/>
          </a:p>
          <a:p>
            <a:r>
              <a:rPr lang="en-GB" altLang="en-US" dirty="0">
                <a:solidFill>
                  <a:srgbClr val="FF0000"/>
                </a:solidFill>
              </a:rPr>
              <a:t>Machine sensor data </a:t>
            </a:r>
            <a:r>
              <a:rPr lang="en-GB" altLang="en-US" dirty="0"/>
              <a:t>collected from sensors embedded in industrial and energy systems for monitoring their health and detecting failures</a:t>
            </a:r>
          </a:p>
          <a:p>
            <a:r>
              <a:rPr lang="en-GB" altLang="en-US" dirty="0">
                <a:solidFill>
                  <a:srgbClr val="FF0000"/>
                </a:solidFill>
              </a:rPr>
              <a:t>Healthcare data </a:t>
            </a:r>
            <a:r>
              <a:rPr lang="en-GB" altLang="en-US" dirty="0"/>
              <a:t>collected in electronic health record (EHR) systems</a:t>
            </a:r>
          </a:p>
          <a:p>
            <a:r>
              <a:rPr lang="en-GB" altLang="en-US" dirty="0"/>
              <a:t>Logs generated by web applications</a:t>
            </a:r>
          </a:p>
          <a:p>
            <a:r>
              <a:rPr lang="en-GB" altLang="en-US" dirty="0"/>
              <a:t>Stock markets data</a:t>
            </a:r>
          </a:p>
          <a:p>
            <a:r>
              <a:rPr lang="en-GB" altLang="en-US" dirty="0"/>
              <a:t>Transactional data generated by banking and ﬁnancial applications</a:t>
            </a:r>
          </a:p>
        </p:txBody>
      </p:sp>
    </p:spTree>
    <p:extLst>
      <p:ext uri="{BB962C8B-B14F-4D97-AF65-F5344CB8AC3E}">
        <p14:creationId xmlns:p14="http://schemas.microsoft.com/office/powerpoint/2010/main" val="280112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325"/>
            <a:ext cx="10515600" cy="1082675"/>
          </a:xfrm>
        </p:spPr>
        <p:txBody>
          <a:bodyPr>
            <a:noAutofit/>
          </a:bodyPr>
          <a:lstStyle/>
          <a:p>
            <a:r>
              <a:rPr lang="en-GB" altLang="en-US" sz="3200" dirty="0" smtClean="0">
                <a:latin typeface="Arial" panose="020B0604020202020204" pitchFamily="34" charset="0"/>
                <a:cs typeface="Arial" panose="020B0604020202020204" pitchFamily="34" charset="0"/>
                <a:sym typeface="+mn-ea"/>
              </a:rPr>
              <a:t>Networking </a:t>
            </a:r>
            <a:r>
              <a:rPr lang="x-none" altLang="en-US" sz="3200" smtClean="0">
                <a:latin typeface="Arial" panose="020B0604020202020204" pitchFamily="34" charset="0"/>
                <a:cs typeface="Arial" panose="020B0604020202020204" pitchFamily="34" charset="0"/>
                <a:sym typeface="+mn-ea"/>
              </a:rPr>
              <a:t>Services </a:t>
            </a:r>
            <a:r>
              <a:rPr lang="en-GB" altLang="en-US" sz="3200" dirty="0" smtClean="0">
                <a:latin typeface="Arial" panose="020B0604020202020204" pitchFamily="34" charset="0"/>
                <a:cs typeface="Arial" panose="020B0604020202020204" pitchFamily="34" charset="0"/>
                <a:sym typeface="+mn-ea"/>
              </a:rPr>
              <a:t>- </a:t>
            </a:r>
            <a:r>
              <a:rPr lang="x-none" altLang="en-US" sz="3200" smtClean="0">
                <a:latin typeface="Arial" panose="020B0604020202020204" pitchFamily="34" charset="0"/>
                <a:cs typeface="Arial" panose="020B0604020202020204" pitchFamily="34" charset="0"/>
                <a:sym typeface="+mn-ea"/>
              </a:rPr>
              <a:t>Serverless </a:t>
            </a:r>
            <a:r>
              <a:rPr lang="x-none" altLang="en-US" sz="3200" dirty="0">
                <a:latin typeface="Arial" panose="020B0604020202020204" pitchFamily="34" charset="0"/>
                <a:cs typeface="Arial" panose="020B0604020202020204" pitchFamily="34" charset="0"/>
                <a:sym typeface="+mn-ea"/>
              </a:rPr>
              <a:t>Applications</a:t>
            </a:r>
          </a:p>
        </p:txBody>
      </p:sp>
      <p:pic>
        <p:nvPicPr>
          <p:cNvPr id="3" name="Picture 2" descr="Screenshot from 2019-08-16 15-01-00"/>
          <p:cNvPicPr>
            <a:picLocks noChangeAspect="1"/>
          </p:cNvPicPr>
          <p:nvPr/>
        </p:nvPicPr>
        <p:blipFill>
          <a:blip r:embed="rId3"/>
          <a:stretch>
            <a:fillRect/>
          </a:stretch>
        </p:blipFill>
        <p:spPr>
          <a:xfrm>
            <a:off x="1910715" y="1419225"/>
            <a:ext cx="8370570" cy="4571365"/>
          </a:xfrm>
          <a:prstGeom prst="rect">
            <a:avLst/>
          </a:prstGeom>
        </p:spPr>
      </p:pic>
      <p:sp>
        <p:nvSpPr>
          <p:cNvPr id="6" name="Text Box 5"/>
          <p:cNvSpPr txBox="1"/>
          <p:nvPr/>
        </p:nvSpPr>
        <p:spPr>
          <a:xfrm>
            <a:off x="1265555" y="5826760"/>
            <a:ext cx="9947910" cy="368300"/>
          </a:xfrm>
          <a:prstGeom prst="rect">
            <a:avLst/>
          </a:prstGeom>
          <a:noFill/>
        </p:spPr>
        <p:txBody>
          <a:bodyPr wrap="square" rtlCol="0" anchor="t">
            <a:spAutoFit/>
          </a:bodyPr>
          <a:lstStyle/>
          <a:p>
            <a:r>
              <a:rPr lang="x-none" altLang="en-US"/>
              <a:t>E</a:t>
            </a:r>
            <a:r>
              <a:rPr lang="en-US"/>
              <a:t>xample of a multi-tier web application implemented with the serverless computing model.</a:t>
            </a:r>
          </a:p>
        </p:txBody>
      </p:sp>
      <p:sp>
        <p:nvSpPr>
          <p:cNvPr id="5" name="Rounded Rectangle 4"/>
          <p:cNvSpPr/>
          <p:nvPr/>
        </p:nvSpPr>
        <p:spPr>
          <a:xfrm>
            <a:off x="8361958" y="5076908"/>
            <a:ext cx="1881632" cy="749852"/>
          </a:xfrm>
          <a:prstGeom prst="roundRect">
            <a:avLst/>
          </a:prstGeom>
          <a:solidFill>
            <a:srgbClr val="FFFF00">
              <a:alpha val="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0137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10515600" cy="4659630"/>
          </a:xfrm>
        </p:spPr>
        <p:txBody>
          <a:bodyPr>
            <a:normAutofit/>
          </a:bodyPr>
          <a:lstStyle/>
          <a:p>
            <a:endParaRPr lang="en-GB" alt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0514" y="1218322"/>
            <a:ext cx="10149920" cy="563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4417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754930"/>
            <a:ext cx="8096250"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5207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dirty="0"/>
              <a:t>Volume</a:t>
            </a:r>
          </a:p>
          <a:p>
            <a:pPr lvl="1"/>
            <a:r>
              <a:rPr lang="en-GB" altLang="en-US" dirty="0"/>
              <a:t>Big data is a form of data whose volume is so large that it would not ﬁt on a single machine therefore specialized tools and frameworks are required to store process and </a:t>
            </a:r>
            <a:r>
              <a:rPr lang="en-GB" altLang="en-US" dirty="0" err="1"/>
              <a:t>analyze</a:t>
            </a:r>
            <a:r>
              <a:rPr lang="en-GB" altLang="en-US" dirty="0"/>
              <a:t> such data.</a:t>
            </a:r>
          </a:p>
          <a:p>
            <a:pPr lvl="0"/>
            <a:endParaRPr lang="en-GB"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375" y="3484388"/>
            <a:ext cx="6620385" cy="3175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2241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3440" y="1156092"/>
            <a:ext cx="7125660" cy="520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1" y="1825625"/>
            <a:ext cx="4483044" cy="4659630"/>
          </a:xfrm>
        </p:spPr>
        <p:txBody>
          <a:bodyPr>
            <a:normAutofit/>
          </a:bodyPr>
          <a:lstStyle/>
          <a:p>
            <a:pPr lvl="0"/>
            <a:r>
              <a:rPr lang="en-GB" altLang="en-US" sz="3200" dirty="0" smtClean="0"/>
              <a:t>Velocity</a:t>
            </a:r>
          </a:p>
          <a:p>
            <a:pPr lvl="1"/>
            <a:r>
              <a:rPr lang="en-GB" altLang="en-US" sz="2800" dirty="0" smtClean="0"/>
              <a:t>Velocity of data refers to how fast the data is generated. Data generated by certain sources can arrive at very high velocities, for example, social media data or sensor data.</a:t>
            </a:r>
          </a:p>
        </p:txBody>
      </p:sp>
    </p:spTree>
    <p:extLst>
      <p:ext uri="{BB962C8B-B14F-4D97-AF65-F5344CB8AC3E}">
        <p14:creationId xmlns:p14="http://schemas.microsoft.com/office/powerpoint/2010/main" val="31187256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3465"/>
          </a:xfrm>
        </p:spPr>
        <p:txBody>
          <a:bodyPr/>
          <a:lstStyle/>
          <a:p>
            <a:r>
              <a:t> Characteristics of Big Data</a:t>
            </a:r>
          </a:p>
        </p:txBody>
      </p:sp>
      <p:sp>
        <p:nvSpPr>
          <p:cNvPr id="3" name="Content Placeholder 2"/>
          <p:cNvSpPr>
            <a:spLocks noGrp="1"/>
          </p:cNvSpPr>
          <p:nvPr>
            <p:ph idx="1"/>
          </p:nvPr>
        </p:nvSpPr>
        <p:spPr>
          <a:xfrm>
            <a:off x="838200" y="1825625"/>
            <a:ext cx="5167837" cy="4659630"/>
          </a:xfrm>
        </p:spPr>
        <p:txBody>
          <a:bodyPr>
            <a:normAutofit/>
          </a:bodyPr>
          <a:lstStyle/>
          <a:p>
            <a:pPr lvl="0"/>
            <a:r>
              <a:rPr lang="en-GB" altLang="en-US" dirty="0" smtClean="0"/>
              <a:t>Variety</a:t>
            </a:r>
            <a:endParaRPr lang="en-GB" altLang="en-US" dirty="0"/>
          </a:p>
          <a:p>
            <a:pPr lvl="1"/>
            <a:r>
              <a:rPr lang="en-GB" altLang="en-US" dirty="0"/>
              <a:t>Variety refers to the forms of the data. Big data comes in different forms such as structured, unstructured or semi-structured, including text data, image, audio, video and sensor data.</a:t>
            </a:r>
          </a:p>
          <a:p>
            <a:pPr lvl="0"/>
            <a:endParaRPr lang="en-GB"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5959" y="2026182"/>
            <a:ext cx="5938995" cy="3589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14" y="4290026"/>
            <a:ext cx="3240779" cy="240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810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38657" y="1965759"/>
            <a:ext cx="5630054" cy="455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8200" y="365125"/>
            <a:ext cx="10515600" cy="1053465"/>
          </a:xfrm>
        </p:spPr>
        <p:txBody>
          <a:bodyPr/>
          <a:lstStyle/>
          <a:p>
            <a:r>
              <a:rPr dirty="0"/>
              <a:t> Characteristics of Big Data</a:t>
            </a:r>
          </a:p>
        </p:txBody>
      </p:sp>
      <p:sp>
        <p:nvSpPr>
          <p:cNvPr id="3" name="Content Placeholder 2"/>
          <p:cNvSpPr>
            <a:spLocks noGrp="1"/>
          </p:cNvSpPr>
          <p:nvPr>
            <p:ph idx="1"/>
          </p:nvPr>
        </p:nvSpPr>
        <p:spPr>
          <a:xfrm>
            <a:off x="838200" y="1825625"/>
            <a:ext cx="4914061" cy="4659630"/>
          </a:xfrm>
        </p:spPr>
        <p:txBody>
          <a:bodyPr>
            <a:normAutofit/>
          </a:bodyPr>
          <a:lstStyle/>
          <a:p>
            <a:r>
              <a:rPr lang="en-GB" altLang="en-US" sz="3600" dirty="0"/>
              <a:t>Veracity</a:t>
            </a:r>
          </a:p>
          <a:p>
            <a:pPr lvl="1"/>
            <a:r>
              <a:rPr lang="en-GB" altLang="en-US" sz="3200" dirty="0"/>
              <a:t>Veracity refers to how accurate is the data. To extract value from the data, the data needs to be cleaned to remove noise. </a:t>
            </a:r>
          </a:p>
          <a:p>
            <a:pPr lvl="1"/>
            <a:endParaRPr lang="en-GB" altLang="en-US" sz="3200" dirty="0"/>
          </a:p>
          <a:p>
            <a:pPr lvl="0"/>
            <a:endParaRPr lang="en-GB" altLang="en-US" sz="3600" dirty="0"/>
          </a:p>
        </p:txBody>
      </p:sp>
    </p:spTree>
    <p:extLst>
      <p:ext uri="{BB962C8B-B14F-4D97-AF65-F5344CB8AC3E}">
        <p14:creationId xmlns:p14="http://schemas.microsoft.com/office/powerpoint/2010/main" val="364082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Characteristics of Big Data</a:t>
            </a:r>
          </a:p>
        </p:txBody>
      </p:sp>
      <p:sp>
        <p:nvSpPr>
          <p:cNvPr id="3" name="Content Placeholder 2"/>
          <p:cNvSpPr>
            <a:spLocks noGrp="1"/>
          </p:cNvSpPr>
          <p:nvPr>
            <p:ph idx="1"/>
          </p:nvPr>
        </p:nvSpPr>
        <p:spPr/>
        <p:txBody>
          <a:bodyPr/>
          <a:lstStyle/>
          <a:p>
            <a:pPr lvl="0"/>
            <a:r>
              <a:rPr lang="en-GB" altLang="en-US" dirty="0"/>
              <a:t>Value</a:t>
            </a:r>
          </a:p>
          <a:p>
            <a:pPr lvl="1"/>
            <a:r>
              <a:rPr lang="en-GB" altLang="en-US" sz="3200" dirty="0"/>
              <a:t>Value of data refers to the usefulness of data for the intended purpose. The end goal of any big data analytics system is to extract value from the data</a:t>
            </a:r>
            <a:endParaRPr lang="en-GB" sz="32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07" y="3877093"/>
            <a:ext cx="7814445" cy="292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8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rPr dirty="0"/>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r>
              <a:rPr lang="en-GB" altLang="en-US" dirty="0"/>
              <a:t>Web</a:t>
            </a:r>
          </a:p>
          <a:p>
            <a:pPr lvl="0"/>
            <a:r>
              <a:rPr lang="en-GB" altLang="en-US" dirty="0"/>
              <a:t>Financial</a:t>
            </a:r>
          </a:p>
          <a:p>
            <a:pPr lvl="0"/>
            <a:r>
              <a:rPr lang="en-GB" altLang="en-US" dirty="0"/>
              <a:t>Healthcare</a:t>
            </a:r>
          </a:p>
          <a:p>
            <a:pPr lvl="0"/>
            <a:r>
              <a:rPr lang="en-US" altLang="en-GB" dirty="0"/>
              <a:t>Internet of Things</a:t>
            </a:r>
          </a:p>
          <a:p>
            <a:pPr lvl="0"/>
            <a:r>
              <a:rPr lang="en-US" altLang="en-GB" dirty="0"/>
              <a:t>Environment</a:t>
            </a:r>
          </a:p>
          <a:p>
            <a:pPr lvl="0"/>
            <a:r>
              <a:rPr lang="en-US" altLang="en-GB" dirty="0"/>
              <a:t>Logistics &amp; Transportation</a:t>
            </a:r>
          </a:p>
          <a:p>
            <a:pPr lvl="0"/>
            <a:r>
              <a:rPr lang="en-US" altLang="en-GB" dirty="0"/>
              <a:t>Industry</a:t>
            </a:r>
          </a:p>
          <a:p>
            <a:pPr lvl="0"/>
            <a:r>
              <a:rPr lang="en-US" altLang="en-GB" dirty="0"/>
              <a:t>Retail</a:t>
            </a:r>
          </a:p>
          <a:p>
            <a:pPr lvl="1"/>
            <a:endParaRPr lang="en-US" altLang="en-GB" dirty="0"/>
          </a:p>
          <a:p>
            <a:pPr lvl="1"/>
            <a:endParaRPr lang="en-GB" altLang="en-US" dirty="0"/>
          </a:p>
        </p:txBody>
      </p:sp>
    </p:spTree>
    <p:extLst>
      <p:ext uri="{BB962C8B-B14F-4D97-AF65-F5344CB8AC3E}">
        <p14:creationId xmlns:p14="http://schemas.microsoft.com/office/powerpoint/2010/main" val="3791455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rPr dirty="0"/>
              <a:t> Domain Speciﬁc Examples of Big Data</a:t>
            </a:r>
          </a:p>
        </p:txBody>
      </p:sp>
      <p:sp>
        <p:nvSpPr>
          <p:cNvPr id="3" name="Content Placeholder 2"/>
          <p:cNvSpPr>
            <a:spLocks noGrp="1"/>
          </p:cNvSpPr>
          <p:nvPr>
            <p:ph idx="1"/>
          </p:nvPr>
        </p:nvSpPr>
        <p:spPr>
          <a:xfrm>
            <a:off x="838200" y="1825625"/>
            <a:ext cx="10515600" cy="4659630"/>
          </a:xfrm>
        </p:spPr>
        <p:txBody>
          <a:bodyPr>
            <a:noAutofit/>
          </a:bodyPr>
          <a:lstStyle/>
          <a:p>
            <a:r>
              <a:rPr lang="en-GB" altLang="en-US" dirty="0"/>
              <a:t>Web</a:t>
            </a:r>
          </a:p>
          <a:p>
            <a:pPr lvl="1"/>
            <a:r>
              <a:rPr lang="en-GB" altLang="en-US" dirty="0"/>
              <a:t>Web Analytics</a:t>
            </a:r>
          </a:p>
          <a:p>
            <a:pPr lvl="2"/>
            <a:r>
              <a:rPr lang="en-GB" altLang="en-US" dirty="0"/>
              <a:t>Insights about web visitor engagement and tracking performance of online advertisement campaigns </a:t>
            </a:r>
          </a:p>
          <a:p>
            <a:pPr lvl="1"/>
            <a:r>
              <a:rPr lang="en-GB" altLang="en-US" dirty="0"/>
              <a:t>Performance Monitoring</a:t>
            </a:r>
          </a:p>
          <a:p>
            <a:pPr lvl="2"/>
            <a:r>
              <a:rPr lang="en-GB" altLang="en-US" dirty="0"/>
              <a:t>Predict application performance under heavy workloads and identify bottlenecks in the system</a:t>
            </a:r>
          </a:p>
          <a:p>
            <a:pPr lvl="1"/>
            <a:r>
              <a:rPr lang="en-GB" altLang="en-US" dirty="0"/>
              <a:t>Ad Targeting and Analytics</a:t>
            </a:r>
          </a:p>
          <a:p>
            <a:pPr lvl="2"/>
            <a:r>
              <a:rPr lang="en-GB" altLang="en-US" dirty="0"/>
              <a:t>Matching advertisements to the users and generating advertisement statistics reports</a:t>
            </a:r>
          </a:p>
          <a:p>
            <a:pPr lvl="1"/>
            <a:r>
              <a:rPr lang="en-GB" altLang="en-US" dirty="0"/>
              <a:t>Content Recommendation</a:t>
            </a:r>
          </a:p>
          <a:p>
            <a:pPr lvl="2"/>
            <a:r>
              <a:rPr lang="en-GB" altLang="en-US" dirty="0" err="1"/>
              <a:t>Recomending</a:t>
            </a:r>
            <a:r>
              <a:rPr lang="en-GB" altLang="en-US" dirty="0"/>
              <a:t> new content to the user based on user preferences and interests</a:t>
            </a:r>
          </a:p>
          <a:p>
            <a:pPr lvl="1"/>
            <a:endParaRPr lang="en-GB" altLang="en-US" dirty="0"/>
          </a:p>
        </p:txBody>
      </p:sp>
    </p:spTree>
    <p:extLst>
      <p:ext uri="{BB962C8B-B14F-4D97-AF65-F5344CB8AC3E}">
        <p14:creationId xmlns:p14="http://schemas.microsoft.com/office/powerpoint/2010/main" val="2300487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GB" altLang="en-US" sz="4000" dirty="0" smtClean="0"/>
              <a:t>Financial</a:t>
            </a:r>
          </a:p>
          <a:p>
            <a:pPr lvl="1"/>
            <a:r>
              <a:rPr lang="en-GB" altLang="en-US" sz="3600" dirty="0" smtClean="0"/>
              <a:t>Credit Risk Modelling </a:t>
            </a:r>
          </a:p>
          <a:p>
            <a:pPr lvl="2"/>
            <a:r>
              <a:rPr lang="en-GB" altLang="en-US" sz="3200" dirty="0" smtClean="0"/>
              <a:t>Score credit applications and predict if a borrower will default or not in the future</a:t>
            </a:r>
          </a:p>
          <a:p>
            <a:pPr lvl="1"/>
            <a:r>
              <a:rPr lang="en-GB" altLang="en-US" sz="3600" dirty="0" smtClean="0"/>
              <a:t>Fraud Detection</a:t>
            </a:r>
          </a:p>
          <a:p>
            <a:pPr lvl="2"/>
            <a:r>
              <a:rPr lang="en-GB" altLang="en-US" sz="3200" dirty="0" smtClean="0"/>
              <a:t>Credit card frauds</a:t>
            </a:r>
          </a:p>
          <a:p>
            <a:pPr lvl="2"/>
            <a:r>
              <a:rPr lang="en-GB" altLang="en-US" sz="3200" dirty="0" smtClean="0"/>
              <a:t>Money laundering</a:t>
            </a:r>
          </a:p>
          <a:p>
            <a:pPr lvl="2"/>
            <a:r>
              <a:rPr lang="en-GB" altLang="en-US" sz="3200" dirty="0" smtClean="0"/>
              <a:t>Insurance claim frauds</a:t>
            </a:r>
            <a:endParaRPr lang="en-GB" altLang="en-US" sz="3200" dirty="0"/>
          </a:p>
        </p:txBody>
      </p:sp>
    </p:spTree>
    <p:extLst>
      <p:ext uri="{BB962C8B-B14F-4D97-AF65-F5344CB8AC3E}">
        <p14:creationId xmlns:p14="http://schemas.microsoft.com/office/powerpoint/2010/main" val="2848189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Service Categories</a:t>
            </a:r>
          </a:p>
        </p:txBody>
      </p:sp>
      <p:sp>
        <p:nvSpPr>
          <p:cNvPr id="3" name="Content Placeholder 2"/>
          <p:cNvSpPr>
            <a:spLocks noGrp="1"/>
          </p:cNvSpPr>
          <p:nvPr>
            <p:ph idx="1"/>
          </p:nvPr>
        </p:nvSpPr>
        <p:spPr/>
        <p:txBody>
          <a:bodyPr/>
          <a:lstStyle/>
          <a:p>
            <a:r>
              <a:rPr lang="en-GB" dirty="0"/>
              <a:t>Cloud Compute Services</a:t>
            </a:r>
          </a:p>
          <a:p>
            <a:r>
              <a:rPr lang="en-GB" dirty="0"/>
              <a:t>Cloud Networking Services</a:t>
            </a:r>
          </a:p>
          <a:p>
            <a:r>
              <a:rPr lang="en-GB" dirty="0">
                <a:solidFill>
                  <a:srgbClr val="FF0000"/>
                </a:solidFill>
              </a:rPr>
              <a:t>Cloud Storage Services</a:t>
            </a:r>
          </a:p>
          <a:p>
            <a:r>
              <a:rPr lang="en-GB" dirty="0"/>
              <a:t>Cloud Security, Identity, and Compliance Services</a:t>
            </a:r>
          </a:p>
          <a:p>
            <a:r>
              <a:rPr lang="en-GB" dirty="0"/>
              <a:t>Cloud Analytics Services</a:t>
            </a:r>
          </a:p>
          <a:p>
            <a:r>
              <a:rPr lang="en-GB" dirty="0"/>
              <a:t>Cloud Database Services</a:t>
            </a:r>
          </a:p>
        </p:txBody>
      </p:sp>
    </p:spTree>
    <p:extLst>
      <p:ext uri="{BB962C8B-B14F-4D97-AF65-F5344CB8AC3E}">
        <p14:creationId xmlns:p14="http://schemas.microsoft.com/office/powerpoint/2010/main" val="24859650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Autofit/>
          </a:bodyPr>
          <a:lstStyle/>
          <a:p>
            <a:pPr lvl="0"/>
            <a:r>
              <a:rPr lang="en-GB" altLang="en-US" sz="3600" dirty="0" smtClean="0"/>
              <a:t>Healthcare</a:t>
            </a:r>
          </a:p>
          <a:p>
            <a:pPr lvl="1"/>
            <a:r>
              <a:rPr lang="en-GB" altLang="en-US" sz="3200" dirty="0" smtClean="0"/>
              <a:t>Patient similarity-based decision intelligence application</a:t>
            </a:r>
          </a:p>
          <a:p>
            <a:pPr lvl="2"/>
            <a:r>
              <a:rPr lang="en-GB" altLang="en-US" sz="2800" dirty="0" smtClean="0"/>
              <a:t>Analyse EHR data to extract a cluster of patient records most similar to a particular target patient</a:t>
            </a:r>
          </a:p>
          <a:p>
            <a:pPr lvl="1"/>
            <a:r>
              <a:rPr lang="en-GB" altLang="en-US" sz="3200" dirty="0" smtClean="0"/>
              <a:t>Adverse drug events prediction</a:t>
            </a:r>
          </a:p>
          <a:p>
            <a:pPr lvl="2"/>
            <a:r>
              <a:rPr lang="en-GB" altLang="en-US" sz="2800" dirty="0" smtClean="0"/>
              <a:t>Which patients are most at risk for having an adverse response to a certain drug based on adverse drug reactions of other patients</a:t>
            </a:r>
          </a:p>
          <a:p>
            <a:pPr lvl="1"/>
            <a:r>
              <a:rPr lang="en-GB" altLang="en-US" sz="3200" dirty="0" smtClean="0"/>
              <a:t>Real-time health monitoring</a:t>
            </a:r>
          </a:p>
          <a:p>
            <a:pPr lvl="2"/>
            <a:r>
              <a:rPr lang="en-GB" altLang="en-US" sz="2800" dirty="0" smtClean="0"/>
              <a:t>Analyse data from wearable devices to determine any health conditions or anomalies </a:t>
            </a:r>
          </a:p>
          <a:p>
            <a:pPr lvl="1"/>
            <a:endParaRPr lang="en-GB" altLang="en-US" sz="3200" dirty="0"/>
          </a:p>
        </p:txBody>
      </p:sp>
    </p:spTree>
    <p:extLst>
      <p:ext uri="{BB962C8B-B14F-4D97-AF65-F5344CB8AC3E}">
        <p14:creationId xmlns:p14="http://schemas.microsoft.com/office/powerpoint/2010/main" val="2574408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dirty="0" smtClean="0"/>
              <a:t>Internet </a:t>
            </a:r>
            <a:r>
              <a:rPr lang="en-US" altLang="en-GB" dirty="0"/>
              <a:t>of Things</a:t>
            </a:r>
          </a:p>
          <a:p>
            <a:pPr lvl="1"/>
            <a:r>
              <a:rPr lang="en-US" altLang="en-GB" dirty="0" smtClean="0"/>
              <a:t>Intrusion detection</a:t>
            </a:r>
          </a:p>
          <a:p>
            <a:pPr lvl="2"/>
            <a:r>
              <a:rPr lang="en-US" altLang="en-GB" dirty="0" smtClean="0"/>
              <a:t>Use data from security cameras and sensors to detect intrusions and raise alerts</a:t>
            </a:r>
          </a:p>
          <a:p>
            <a:pPr lvl="1"/>
            <a:r>
              <a:rPr lang="en-US" altLang="en-GB" dirty="0" smtClean="0"/>
              <a:t>Smart parking</a:t>
            </a:r>
          </a:p>
          <a:p>
            <a:pPr lvl="2"/>
            <a:r>
              <a:rPr lang="en-US" altLang="en-GB" dirty="0" smtClean="0"/>
              <a:t>Detect number of empty parking slots</a:t>
            </a:r>
          </a:p>
          <a:p>
            <a:pPr lvl="1"/>
            <a:r>
              <a:rPr lang="en-US" altLang="en-GB" dirty="0" smtClean="0"/>
              <a:t>Smart roads</a:t>
            </a:r>
          </a:p>
          <a:p>
            <a:pPr lvl="2"/>
            <a:r>
              <a:rPr lang="en-US" altLang="en-GB" dirty="0" smtClean="0"/>
              <a:t>Information on driving conditions, traffic congestions, accidents </a:t>
            </a:r>
          </a:p>
          <a:p>
            <a:pPr lvl="1"/>
            <a:r>
              <a:rPr lang="en-US" altLang="en-GB" dirty="0" smtClean="0"/>
              <a:t>Structural health monitoring</a:t>
            </a:r>
          </a:p>
          <a:p>
            <a:pPr lvl="2"/>
            <a:r>
              <a:rPr lang="en-US" altLang="en-GB" dirty="0" smtClean="0"/>
              <a:t>By monitoring vibration levels of structures such as bridges and buildings, detect cracks, mechanical breakdowns, damages to the structure, </a:t>
            </a:r>
            <a:r>
              <a:rPr lang="en-US" altLang="en-GB" dirty="0" err="1" smtClean="0"/>
              <a:t>caclulate</a:t>
            </a:r>
            <a:r>
              <a:rPr lang="en-US" altLang="en-GB" dirty="0" smtClean="0"/>
              <a:t> the remaining life of the structure</a:t>
            </a:r>
          </a:p>
          <a:p>
            <a:pPr lvl="1"/>
            <a:endParaRPr lang="en-GB" altLang="en-US" dirty="0"/>
          </a:p>
        </p:txBody>
      </p:sp>
    </p:spTree>
    <p:extLst>
      <p:ext uri="{BB962C8B-B14F-4D97-AF65-F5344CB8AC3E}">
        <p14:creationId xmlns:p14="http://schemas.microsoft.com/office/powerpoint/2010/main" val="734979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000" dirty="0" smtClean="0"/>
              <a:t>Environment</a:t>
            </a:r>
            <a:endParaRPr lang="en-US" altLang="en-GB" sz="4000" dirty="0"/>
          </a:p>
          <a:p>
            <a:pPr lvl="1"/>
            <a:r>
              <a:rPr lang="en-US" altLang="en-GB" sz="3600" dirty="0" smtClean="0"/>
              <a:t>Weather monitoring</a:t>
            </a:r>
          </a:p>
          <a:p>
            <a:pPr lvl="1"/>
            <a:r>
              <a:rPr lang="en-US" altLang="en-GB" sz="3600" dirty="0" smtClean="0"/>
              <a:t>Air pollution monitoring</a:t>
            </a:r>
          </a:p>
          <a:p>
            <a:pPr lvl="1"/>
            <a:r>
              <a:rPr lang="en-US" altLang="en-GB" sz="3600" dirty="0" smtClean="0"/>
              <a:t>Noise pollution monitoring</a:t>
            </a:r>
            <a:endParaRPr lang="en-US" altLang="en-GB" sz="3600" dirty="0"/>
          </a:p>
          <a:p>
            <a:pPr lvl="1"/>
            <a:r>
              <a:rPr lang="en-US" altLang="en-GB" sz="3600" dirty="0" smtClean="0"/>
              <a:t>Forest fire detection</a:t>
            </a:r>
          </a:p>
          <a:p>
            <a:pPr lvl="1"/>
            <a:r>
              <a:rPr lang="en-US" altLang="en-GB" sz="3600" dirty="0" smtClean="0"/>
              <a:t>River floods detection</a:t>
            </a:r>
          </a:p>
          <a:p>
            <a:pPr lvl="1"/>
            <a:r>
              <a:rPr lang="en-US" altLang="en-GB" sz="3600" dirty="0" smtClean="0"/>
              <a:t>Water quality measuring</a:t>
            </a:r>
            <a:endParaRPr lang="en-US" altLang="en-GB" sz="3600" dirty="0"/>
          </a:p>
          <a:p>
            <a:pPr lvl="1"/>
            <a:endParaRPr lang="en-GB" altLang="en-US" sz="3600" dirty="0"/>
          </a:p>
        </p:txBody>
      </p:sp>
    </p:spTree>
    <p:extLst>
      <p:ext uri="{BB962C8B-B14F-4D97-AF65-F5344CB8AC3E}">
        <p14:creationId xmlns:p14="http://schemas.microsoft.com/office/powerpoint/2010/main" val="1512084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400" dirty="0" smtClean="0"/>
              <a:t>Logistics </a:t>
            </a:r>
            <a:r>
              <a:rPr lang="en-US" altLang="en-GB" sz="4400" dirty="0"/>
              <a:t>&amp; Transportation</a:t>
            </a:r>
          </a:p>
          <a:p>
            <a:pPr lvl="1"/>
            <a:r>
              <a:rPr lang="en-US" altLang="en-GB" sz="4000" dirty="0" smtClean="0"/>
              <a:t>Real time fleet tracking</a:t>
            </a:r>
          </a:p>
          <a:p>
            <a:pPr lvl="1"/>
            <a:r>
              <a:rPr lang="en-US" altLang="en-GB" sz="4000" dirty="0" smtClean="0"/>
              <a:t>Shipment monitoring</a:t>
            </a:r>
          </a:p>
          <a:p>
            <a:pPr lvl="1"/>
            <a:r>
              <a:rPr lang="en-US" altLang="en-GB" sz="4000" dirty="0" smtClean="0"/>
              <a:t>Remote vehicle diagnosis </a:t>
            </a:r>
          </a:p>
          <a:p>
            <a:pPr lvl="1"/>
            <a:r>
              <a:rPr lang="en-US" altLang="en-GB" sz="4000" dirty="0" smtClean="0"/>
              <a:t>Route generation and scheduling</a:t>
            </a:r>
          </a:p>
          <a:p>
            <a:pPr lvl="1"/>
            <a:endParaRPr lang="en-US" altLang="en-GB" sz="4000" dirty="0"/>
          </a:p>
          <a:p>
            <a:pPr lvl="1"/>
            <a:endParaRPr lang="en-US" altLang="en-GB" sz="4000" dirty="0"/>
          </a:p>
          <a:p>
            <a:pPr lvl="1"/>
            <a:endParaRPr lang="en-GB" altLang="en-US" sz="4000" dirty="0"/>
          </a:p>
        </p:txBody>
      </p:sp>
    </p:spTree>
    <p:extLst>
      <p:ext uri="{BB962C8B-B14F-4D97-AF65-F5344CB8AC3E}">
        <p14:creationId xmlns:p14="http://schemas.microsoft.com/office/powerpoint/2010/main" val="1524681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dirty="0" smtClean="0"/>
              <a:t>Industry</a:t>
            </a:r>
          </a:p>
          <a:p>
            <a:pPr lvl="1"/>
            <a:r>
              <a:rPr lang="en-US" altLang="en-GB" dirty="0" smtClean="0"/>
              <a:t>Machine diagnosis and prognosis</a:t>
            </a:r>
          </a:p>
          <a:p>
            <a:pPr lvl="1"/>
            <a:r>
              <a:rPr lang="en-US" altLang="en-GB" dirty="0" smtClean="0"/>
              <a:t>Risk analysis of industrial operations</a:t>
            </a:r>
          </a:p>
          <a:p>
            <a:pPr lvl="1"/>
            <a:r>
              <a:rPr lang="en-US" altLang="en-GB" dirty="0" smtClean="0"/>
              <a:t>Production planning and control</a:t>
            </a:r>
            <a:endParaRPr lang="en-US" altLang="en-GB" dirty="0"/>
          </a:p>
          <a:p>
            <a:pPr lvl="1"/>
            <a:endParaRPr lang="en-GB" altLang="en-US" dirty="0"/>
          </a:p>
        </p:txBody>
      </p:sp>
    </p:spTree>
    <p:extLst>
      <p:ext uri="{BB962C8B-B14F-4D97-AF65-F5344CB8AC3E}">
        <p14:creationId xmlns:p14="http://schemas.microsoft.com/office/powerpoint/2010/main" val="2739517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4100"/>
          </a:xfrm>
        </p:spPr>
        <p:txBody>
          <a:bodyPr>
            <a:normAutofit/>
          </a:bodyPr>
          <a:lstStyle/>
          <a:p>
            <a:r>
              <a:t> Domain Speciﬁc Examples of Big Data</a:t>
            </a:r>
          </a:p>
        </p:txBody>
      </p:sp>
      <p:sp>
        <p:nvSpPr>
          <p:cNvPr id="3" name="Content Placeholder 2"/>
          <p:cNvSpPr>
            <a:spLocks noGrp="1"/>
          </p:cNvSpPr>
          <p:nvPr>
            <p:ph idx="1"/>
          </p:nvPr>
        </p:nvSpPr>
        <p:spPr>
          <a:xfrm>
            <a:off x="838200" y="1825625"/>
            <a:ext cx="10515600" cy="4659630"/>
          </a:xfrm>
        </p:spPr>
        <p:txBody>
          <a:bodyPr>
            <a:normAutofit/>
          </a:bodyPr>
          <a:lstStyle/>
          <a:p>
            <a:pPr lvl="0"/>
            <a:r>
              <a:rPr lang="en-US" altLang="en-GB" sz="4400" dirty="0" smtClean="0"/>
              <a:t>Retail</a:t>
            </a:r>
          </a:p>
          <a:p>
            <a:pPr lvl="1"/>
            <a:r>
              <a:rPr lang="en-US" altLang="en-GB" sz="4000" dirty="0" smtClean="0"/>
              <a:t>Inventory management</a:t>
            </a:r>
          </a:p>
          <a:p>
            <a:pPr lvl="1"/>
            <a:r>
              <a:rPr lang="en-US" altLang="en-GB" sz="4000" dirty="0" smtClean="0"/>
              <a:t>Customer recommendations</a:t>
            </a:r>
          </a:p>
          <a:p>
            <a:pPr lvl="1"/>
            <a:r>
              <a:rPr lang="en-US" altLang="en-GB" sz="4000" dirty="0" smtClean="0"/>
              <a:t>Store layout optimization</a:t>
            </a:r>
          </a:p>
          <a:p>
            <a:pPr lvl="1"/>
            <a:r>
              <a:rPr lang="en-US" altLang="en-GB" sz="4000" dirty="0" smtClean="0"/>
              <a:t>Forecasting demand</a:t>
            </a:r>
            <a:endParaRPr lang="en-US" altLang="en-GB" sz="4000" dirty="0"/>
          </a:p>
          <a:p>
            <a:pPr lvl="1"/>
            <a:endParaRPr lang="en-US" altLang="en-GB" sz="4000" dirty="0"/>
          </a:p>
          <a:p>
            <a:pPr lvl="1"/>
            <a:endParaRPr lang="en-GB" altLang="en-US" sz="4000" dirty="0"/>
          </a:p>
        </p:txBody>
      </p:sp>
    </p:spTree>
    <p:extLst>
      <p:ext uri="{BB962C8B-B14F-4D97-AF65-F5344CB8AC3E}">
        <p14:creationId xmlns:p14="http://schemas.microsoft.com/office/powerpoint/2010/main" val="1228135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6924</TotalTime>
  <Words>5117</Words>
  <Application>Microsoft Office PowerPoint</Application>
  <PresentationFormat>Custom</PresentationFormat>
  <Paragraphs>495</Paragraphs>
  <Slides>95</Slides>
  <Notes>35</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Cloud Services</vt:lpstr>
      <vt:lpstr>Core Cloud Service Categories</vt:lpstr>
      <vt:lpstr>Core Cloud Service Categories</vt:lpstr>
      <vt:lpstr> Compute service in Image Processing App</vt:lpstr>
      <vt:lpstr>Core Cloud Service Categories</vt:lpstr>
      <vt:lpstr> Networking service in Image Processing App</vt:lpstr>
      <vt:lpstr>Networking service in  Content delivery app</vt:lpstr>
      <vt:lpstr>Networking Services - Serverless Applications</vt:lpstr>
      <vt:lpstr>Cloud Service Categories</vt:lpstr>
      <vt:lpstr>Cloud Storage Services</vt:lpstr>
      <vt:lpstr>Overview</vt:lpstr>
      <vt:lpstr>Overview</vt:lpstr>
      <vt:lpstr>Storage Types</vt:lpstr>
      <vt:lpstr>Block Storage</vt:lpstr>
      <vt:lpstr>File Storage</vt:lpstr>
      <vt:lpstr>Object Storage</vt:lpstr>
      <vt:lpstr>Cloud storage types</vt:lpstr>
      <vt:lpstr>Overview</vt:lpstr>
      <vt:lpstr>Amazon Simple Storage Service (S3)</vt:lpstr>
      <vt:lpstr>S3 Storage</vt:lpstr>
      <vt:lpstr>S3 Buckets</vt:lpstr>
      <vt:lpstr>S3 Objects</vt:lpstr>
      <vt:lpstr>S3 Objects</vt:lpstr>
      <vt:lpstr>S3 Bucket Policies and ACLs</vt:lpstr>
      <vt:lpstr>Resource-based policies</vt:lpstr>
      <vt:lpstr>User-based policies</vt:lpstr>
      <vt:lpstr>Cross-Origin Resource Sharing (CORS) in S3</vt:lpstr>
      <vt:lpstr>CORS in S3 example</vt:lpstr>
      <vt:lpstr>Versioning in S3</vt:lpstr>
      <vt:lpstr>Versioning example</vt:lpstr>
      <vt:lpstr>Versioning example - cont.</vt:lpstr>
      <vt:lpstr>Versioning example - cont.</vt:lpstr>
      <vt:lpstr>Versioning example - cont.</vt:lpstr>
      <vt:lpstr>Versioning example - cont.</vt:lpstr>
      <vt:lpstr>Encryption in S3</vt:lpstr>
      <vt:lpstr>Transfer Acceleration in S3</vt:lpstr>
      <vt:lpstr>Transfer Acceleration in S3</vt:lpstr>
      <vt:lpstr>S3 Durability and Availability </vt:lpstr>
      <vt:lpstr>S3 Storage Classes </vt:lpstr>
      <vt:lpstr>S3 Consistency – before 2020 </vt:lpstr>
      <vt:lpstr>Eventual consistency for overwrite PUTS </vt:lpstr>
      <vt:lpstr>Read-after-write consistency </vt:lpstr>
      <vt:lpstr>Eventual Consistency</vt:lpstr>
      <vt:lpstr>Read-after-write consistency vs Eventual Consistency </vt:lpstr>
      <vt:lpstr>S3 Consistency – after December 2020 </vt:lpstr>
      <vt:lpstr>Concurrent applications</vt:lpstr>
      <vt:lpstr>Concurrent applications</vt:lpstr>
      <vt:lpstr>Concurrent applications</vt:lpstr>
      <vt:lpstr>Concurrent applications - concurrent writes </vt:lpstr>
      <vt:lpstr>Concurrent applications - concurrent writes </vt:lpstr>
      <vt:lpstr>Concurrent applications - concurrent writes </vt:lpstr>
      <vt:lpstr>Concurrent applications - concurrent writes </vt:lpstr>
      <vt:lpstr>Overview</vt:lpstr>
      <vt:lpstr>Amazon Elastic File System (EFS)</vt:lpstr>
      <vt:lpstr>EFS Performance Modes</vt:lpstr>
      <vt:lpstr>EFS Throughput Modes</vt:lpstr>
      <vt:lpstr>Overview</vt:lpstr>
      <vt:lpstr>Amazon Elastic Block Store (EBS)</vt:lpstr>
      <vt:lpstr>EBS Volumes</vt:lpstr>
      <vt:lpstr>Overview</vt:lpstr>
      <vt:lpstr>S3 vs EBS vs EFS</vt:lpstr>
      <vt:lpstr>S3 vs EBS vs EFS</vt:lpstr>
      <vt:lpstr>S3 vs EBS vs EFS</vt:lpstr>
      <vt:lpstr>Overview</vt:lpstr>
      <vt:lpstr>AWS Storage Gateway</vt:lpstr>
      <vt:lpstr>AWS Storage Gateway</vt:lpstr>
      <vt:lpstr>AWS Storage Gateway use cases</vt:lpstr>
      <vt:lpstr>Overview</vt:lpstr>
      <vt:lpstr>Core Cloud Service Categories</vt:lpstr>
      <vt:lpstr>PowerPoint Presentation</vt:lpstr>
      <vt:lpstr>Outline</vt:lpstr>
      <vt:lpstr> What is Analytics?</vt:lpstr>
      <vt:lpstr>The Seven Giants</vt:lpstr>
      <vt:lpstr>Mapping between types of analytics and computational tasks or ‘giants’</vt:lpstr>
      <vt:lpstr>Types of Analytics</vt:lpstr>
      <vt:lpstr>Types of Analytics</vt:lpstr>
      <vt:lpstr> What is Big Data?</vt:lpstr>
      <vt:lpstr>Big Data Analytics</vt:lpstr>
      <vt:lpstr>Big Data Examples</vt:lpstr>
      <vt:lpstr> Characteristics of Big Data</vt:lpstr>
      <vt:lpstr>PowerPoint Presentation</vt:lpstr>
      <vt:lpstr> Characteristics of Big Data</vt:lpstr>
      <vt:lpstr> Characteristics of Big Data</vt:lpstr>
      <vt:lpstr> Characteristics of Big Data</vt:lpstr>
      <vt:lpstr> Characteristics of Big Data</vt:lpstr>
      <vt:lpstr>Characteristics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lpstr> Domain Speciﬁc Examples of Big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RainClasroom test</dc:title>
  <dc:creator>Joanna Siebert</dc:creator>
  <cp:lastModifiedBy>lenovo</cp:lastModifiedBy>
  <cp:revision>428</cp:revision>
  <cp:lastPrinted>2023-11-01T03:49:37Z</cp:lastPrinted>
  <dcterms:created xsi:type="dcterms:W3CDTF">2020-03-15T08:11:10Z</dcterms:created>
  <dcterms:modified xsi:type="dcterms:W3CDTF">2023-12-20T08:12:11Z</dcterms:modified>
</cp:coreProperties>
</file>